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703" r:id="rId2"/>
    <p:sldMasterId id="2147483750" r:id="rId3"/>
  </p:sldMasterIdLst>
  <p:notesMasterIdLst>
    <p:notesMasterId r:id="rId156"/>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25" r:id="rId101"/>
    <p:sldId id="814" r:id="rId102"/>
    <p:sldId id="259" r:id="rId103"/>
    <p:sldId id="513" r:id="rId104"/>
    <p:sldId id="521" r:id="rId105"/>
    <p:sldId id="486" r:id="rId106"/>
    <p:sldId id="527" r:id="rId107"/>
    <p:sldId id="816" r:id="rId108"/>
    <p:sldId id="921" r:id="rId109"/>
    <p:sldId id="915" r:id="rId110"/>
    <p:sldId id="916" r:id="rId111"/>
    <p:sldId id="917" r:id="rId112"/>
    <p:sldId id="918" r:id="rId113"/>
    <p:sldId id="919" r:id="rId114"/>
    <p:sldId id="920" r:id="rId115"/>
    <p:sldId id="911" r:id="rId116"/>
    <p:sldId id="912" r:id="rId117"/>
    <p:sldId id="913" r:id="rId118"/>
    <p:sldId id="839" r:id="rId119"/>
    <p:sldId id="485" r:id="rId120"/>
    <p:sldId id="838" r:id="rId121"/>
    <p:sldId id="826" r:id="rId122"/>
    <p:sldId id="827" r:id="rId123"/>
    <p:sldId id="828" r:id="rId124"/>
    <p:sldId id="829" r:id="rId125"/>
    <p:sldId id="830" r:id="rId126"/>
    <p:sldId id="831" r:id="rId127"/>
    <p:sldId id="832" r:id="rId128"/>
    <p:sldId id="833" r:id="rId129"/>
    <p:sldId id="834" r:id="rId130"/>
    <p:sldId id="835" r:id="rId131"/>
    <p:sldId id="836" r:id="rId132"/>
    <p:sldId id="837" r:id="rId133"/>
    <p:sldId id="260" r:id="rId134"/>
    <p:sldId id="526" r:id="rId135"/>
    <p:sldId id="488" r:id="rId136"/>
    <p:sldId id="824" r:id="rId137"/>
    <p:sldId id="510" r:id="rId138"/>
    <p:sldId id="817" r:id="rId139"/>
    <p:sldId id="451" r:id="rId140"/>
    <p:sldId id="452" r:id="rId141"/>
    <p:sldId id="462" r:id="rId142"/>
    <p:sldId id="453" r:id="rId143"/>
    <p:sldId id="567" r:id="rId144"/>
    <p:sldId id="818" r:id="rId145"/>
    <p:sldId id="551" r:id="rId146"/>
    <p:sldId id="819" r:id="rId147"/>
    <p:sldId id="518" r:id="rId148"/>
    <p:sldId id="820" r:id="rId149"/>
    <p:sldId id="455" r:id="rId150"/>
    <p:sldId id="457" r:id="rId151"/>
    <p:sldId id="456" r:id="rId152"/>
    <p:sldId id="531" r:id="rId153"/>
    <p:sldId id="458" r:id="rId154"/>
    <p:sldId id="459" r:id="rId155"/>
  </p:sldIdLst>
  <p:sldSz cx="12192000" cy="6858000"/>
  <p:notesSz cx="6858000" cy="9144000"/>
  <p:embeddedFontLst>
    <p:embeddedFont>
      <p:font typeface="Aharoni" panose="02010803020104030203" pitchFamily="2" charset="-79"/>
      <p:bold r:id="rId157"/>
    </p:embeddedFont>
    <p:embeddedFont>
      <p:font typeface="Arial Unicode MS" panose="020B0604020202020204" pitchFamily="34" charset="-128"/>
      <p:regular r:id="rId158"/>
    </p:embeddedFont>
    <p:embeddedFont>
      <p:font typeface="Consolas" panose="020B0609020204030204" pitchFamily="49" charset="0"/>
      <p:regular r:id="rId159"/>
      <p:bold r:id="rId160"/>
      <p:italic r:id="rId161"/>
      <p:boldItalic r:id="rId162"/>
    </p:embeddedFont>
    <p:embeddedFont>
      <p:font typeface="Georgia" panose="02040502050405020303" pitchFamily="18" charset="0"/>
      <p:regular r:id="rId163"/>
      <p:bold r:id="rId164"/>
      <p:italic r:id="rId165"/>
      <p:boldItalic r:id="rId166"/>
    </p:embeddedFont>
    <p:embeddedFont>
      <p:font typeface="Inconsolata" pitchFamily="1" charset="0"/>
      <p:regular r:id="rId167"/>
    </p:embeddedFont>
    <p:embeddedFont>
      <p:font typeface="Menlo" panose="020B0604020202020204" charset="0"/>
      <p:regular r:id="rId168"/>
    </p:embeddedFont>
    <p:embeddedFont>
      <p:font typeface="Permanent Marker" panose="020B0604020202020204" charset="0"/>
      <p:regular r:id="rId169"/>
    </p:embeddedFont>
    <p:embeddedFont>
      <p:font typeface="Source Code Pro" panose="020B0509030403020204" pitchFamily="49" charset="0"/>
      <p:regular r:id="rId170"/>
      <p:bold r:id="rId171"/>
      <p:italic r:id="rId172"/>
      <p:boldItalic r:id="rId173"/>
    </p:embeddedFont>
    <p:embeddedFont>
      <p:font typeface="Source Sans Pro" panose="020B0503030403020204" pitchFamily="34" charset="0"/>
      <p:regular r:id="rId174"/>
      <p:bold r:id="rId175"/>
      <p:italic r:id="rId176"/>
      <p:boldItalic r:id="rId177"/>
    </p:embeddedFont>
    <p:embeddedFont>
      <p:font typeface="Taviraj" panose="020B0604020202020204" charset="-34"/>
      <p:regular r:id="rId178"/>
      <p:bold r:id="rId179"/>
      <p:italic r:id="rId180"/>
      <p:boldItalic r:id="rId181"/>
    </p:embeddedFont>
    <p:embeddedFont>
      <p:font typeface="Wingdings 2" panose="05020102010507070707" pitchFamily="18" charset="2"/>
      <p:regular r:id="rId18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396" autoAdjust="0"/>
  </p:normalViewPr>
  <p:slideViewPr>
    <p:cSldViewPr snapToGrid="0">
      <p:cViewPr varScale="1">
        <p:scale>
          <a:sx n="57" d="100"/>
          <a:sy n="57" d="100"/>
        </p:scale>
        <p:origin x="35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font" Target="fonts/font3.fntdata"/><Relationship Id="rId170" Type="http://schemas.openxmlformats.org/officeDocument/2006/relationships/font" Target="fonts/font14.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font" Target="fonts/font4.fntdata"/><Relationship Id="rId181" Type="http://schemas.openxmlformats.org/officeDocument/2006/relationships/font" Target="fonts/font25.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font" Target="fonts/font15.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font" Target="fonts/font5.fntdata"/><Relationship Id="rId182" Type="http://schemas.openxmlformats.org/officeDocument/2006/relationships/font" Target="fonts/font26.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font" Target="fonts/font16.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font" Target="fonts/font11.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6.fntdata"/><Relationship Id="rId183"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font" Target="fonts/font1.fntdata"/><Relationship Id="rId178" Type="http://schemas.openxmlformats.org/officeDocument/2006/relationships/font" Target="fonts/font22.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font" Target="fonts/font17.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font" Target="fonts/font7.fntdata"/><Relationship Id="rId184"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font" Target="fonts/font2.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18.fntdata"/><Relationship Id="rId179" Type="http://schemas.openxmlformats.org/officeDocument/2006/relationships/font" Target="fonts/font23.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font" Target="fonts/font8.fntdata"/><Relationship Id="rId169" Type="http://schemas.openxmlformats.org/officeDocument/2006/relationships/font" Target="fonts/font13.fntdata"/><Relationship Id="rId18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24.fntdata"/><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19.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font" Target="fonts/font9.fntdata"/><Relationship Id="rId186" Type="http://schemas.openxmlformats.org/officeDocument/2006/relationships/theme" Target="theme/theme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font" Target="fonts/font20.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font" Target="fonts/font10.fntdata"/><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notesMaster" Target="notesMasters/notesMaster1.xml"/><Relationship Id="rId177" Type="http://schemas.openxmlformats.org/officeDocument/2006/relationships/font" Target="fonts/font21.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a:t>sensor</a:t>
          </a:r>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25125-C24F-4467-9BA7-DD91FAA2D321}"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fr-FR"/>
        </a:p>
      </dgm:t>
    </dgm:pt>
    <dgm:pt modelId="{D3A533EE-7C19-48C7-99B3-EBEBA19B0929}">
      <dgm:prSet phldrT="[Texte]"/>
      <dgm:spPr/>
      <dgm:t>
        <a:bodyPr/>
        <a:lstStyle/>
        <a:p>
          <a:r>
            <a:rPr lang="fr-FR" dirty="0"/>
            <a:t>Document</a:t>
          </a:r>
        </a:p>
      </dgm:t>
    </dgm:pt>
    <dgm:pt modelId="{47CD094F-234D-47D1-85D1-56A3D9A27097}" type="parTrans" cxnId="{0C028B8C-6066-43D5-AAC0-647BF2DA997E}">
      <dgm:prSet/>
      <dgm:spPr/>
      <dgm:t>
        <a:bodyPr/>
        <a:lstStyle/>
        <a:p>
          <a:endParaRPr lang="fr-FR"/>
        </a:p>
      </dgm:t>
    </dgm:pt>
    <dgm:pt modelId="{3A0160AF-1D84-4730-AEA4-45A155C13EFC}" type="sibTrans" cxnId="{0C028B8C-6066-43D5-AAC0-647BF2DA997E}">
      <dgm:prSet/>
      <dgm:spPr/>
      <dgm:t>
        <a:bodyPr/>
        <a:lstStyle/>
        <a:p>
          <a:endParaRPr lang="fr-FR"/>
        </a:p>
      </dgm:t>
    </dgm:pt>
    <dgm:pt modelId="{8CDD253E-B606-4F07-8B3C-B4169187567A}">
      <dgm:prSet phldrT="[Texte]"/>
      <dgm:spPr/>
      <dgm:t>
        <a:bodyPr/>
        <a:lstStyle/>
        <a:p>
          <a:r>
            <a:rPr lang="fr-FR" dirty="0"/>
            <a:t>Page  +</a:t>
          </a:r>
        </a:p>
      </dgm:t>
    </dgm:pt>
    <dgm:pt modelId="{0B28C86B-3F88-400F-BB2A-C97D36BE4EFF}" type="parTrans" cxnId="{4DCBFAF6-43CD-440F-B3A9-C3E97824227C}">
      <dgm:prSet/>
      <dgm:spPr/>
      <dgm:t>
        <a:bodyPr/>
        <a:lstStyle/>
        <a:p>
          <a:endParaRPr lang="fr-FR"/>
        </a:p>
      </dgm:t>
    </dgm:pt>
    <dgm:pt modelId="{780BC71B-F270-4D4A-AC74-238EF2B38020}" type="sibTrans" cxnId="{4DCBFAF6-43CD-440F-B3A9-C3E97824227C}">
      <dgm:prSet/>
      <dgm:spPr/>
      <dgm:t>
        <a:bodyPr/>
        <a:lstStyle/>
        <a:p>
          <a:endParaRPr lang="fr-FR"/>
        </a:p>
      </dgm:t>
    </dgm:pt>
    <dgm:pt modelId="{B43E9F52-5022-4AFB-901B-B0E2D3D3C4F1}">
      <dgm:prSet phldrT="[Texte]"/>
      <dgm:spPr/>
      <dgm:t>
        <a:bodyPr/>
        <a:lstStyle/>
        <a:p>
          <a:r>
            <a:rPr lang="fr-FR" dirty="0"/>
            <a:t>View +</a:t>
          </a:r>
        </a:p>
      </dgm:t>
    </dgm:pt>
    <dgm:pt modelId="{732DE8D4-77EA-40E3-B25E-94CC3BECEBC2}" type="parTrans" cxnId="{724B9A93-6F72-4ADA-AFC0-E057C4B0192E}">
      <dgm:prSet/>
      <dgm:spPr/>
      <dgm:t>
        <a:bodyPr/>
        <a:lstStyle/>
        <a:p>
          <a:endParaRPr lang="fr-FR"/>
        </a:p>
      </dgm:t>
    </dgm:pt>
    <dgm:pt modelId="{84DCB8DF-61D3-4FF8-86A9-6AB2FC602876}" type="sibTrans" cxnId="{724B9A93-6F72-4ADA-AFC0-E057C4B0192E}">
      <dgm:prSet/>
      <dgm:spPr/>
      <dgm:t>
        <a:bodyPr/>
        <a:lstStyle/>
        <a:p>
          <a:endParaRPr lang="fr-FR"/>
        </a:p>
      </dgm:t>
    </dgm:pt>
    <dgm:pt modelId="{FE05431F-8A40-4B07-BEFF-E8B30FAA0C7F}" type="pres">
      <dgm:prSet presAssocID="{62C25125-C24F-4467-9BA7-DD91FAA2D321}" presName="Name0" presStyleCnt="0">
        <dgm:presLayoutVars>
          <dgm:chMax val="7"/>
          <dgm:dir/>
          <dgm:animLvl val="lvl"/>
          <dgm:resizeHandles val="exact"/>
        </dgm:presLayoutVars>
      </dgm:prSet>
      <dgm:spPr/>
    </dgm:pt>
    <dgm:pt modelId="{4EB47DB1-734A-4DE2-B8E0-785C5A6CD948}" type="pres">
      <dgm:prSet presAssocID="{D3A533EE-7C19-48C7-99B3-EBEBA19B0929}" presName="circle1" presStyleLbl="node1" presStyleIdx="0" presStyleCnt="3"/>
      <dgm:spPr/>
    </dgm:pt>
    <dgm:pt modelId="{76AA896D-5CC7-4343-AB1A-121CD1638C67}" type="pres">
      <dgm:prSet presAssocID="{D3A533EE-7C19-48C7-99B3-EBEBA19B0929}" presName="space" presStyleCnt="0"/>
      <dgm:spPr/>
    </dgm:pt>
    <dgm:pt modelId="{586C1B5A-C1C2-480C-B62B-67C7E8B93499}" type="pres">
      <dgm:prSet presAssocID="{D3A533EE-7C19-48C7-99B3-EBEBA19B0929}" presName="rect1" presStyleLbl="alignAcc1" presStyleIdx="0" presStyleCnt="3"/>
      <dgm:spPr/>
    </dgm:pt>
    <dgm:pt modelId="{384D458D-3314-4882-8A05-F9E93A7EE572}" type="pres">
      <dgm:prSet presAssocID="{8CDD253E-B606-4F07-8B3C-B4169187567A}" presName="vertSpace2" presStyleLbl="node1" presStyleIdx="0" presStyleCnt="3"/>
      <dgm:spPr/>
    </dgm:pt>
    <dgm:pt modelId="{6B43E9DF-AC3B-42D2-B150-23874942EFAB}" type="pres">
      <dgm:prSet presAssocID="{8CDD253E-B606-4F07-8B3C-B4169187567A}" presName="circle2" presStyleLbl="node1" presStyleIdx="1" presStyleCnt="3" custLinFactNeighborY="7425"/>
      <dgm:spPr/>
    </dgm:pt>
    <dgm:pt modelId="{221F65DD-CFA3-4C41-9AE9-932E650181E3}" type="pres">
      <dgm:prSet presAssocID="{8CDD253E-B606-4F07-8B3C-B4169187567A}" presName="rect2" presStyleLbl="alignAcc1" presStyleIdx="1" presStyleCnt="3" custLinFactNeighborY="7425"/>
      <dgm:spPr/>
    </dgm:pt>
    <dgm:pt modelId="{8E135F1D-1ABD-45C1-8AED-A1FBFA2F387E}" type="pres">
      <dgm:prSet presAssocID="{B43E9F52-5022-4AFB-901B-B0E2D3D3C4F1}" presName="vertSpace3" presStyleLbl="node1" presStyleIdx="1" presStyleCnt="3"/>
      <dgm:spPr/>
    </dgm:pt>
    <dgm:pt modelId="{6EEA0726-B7EC-48CB-AE95-CFE500E555A8}" type="pres">
      <dgm:prSet presAssocID="{B43E9F52-5022-4AFB-901B-B0E2D3D3C4F1}" presName="circle3" presStyleLbl="node1" presStyleIdx="2" presStyleCnt="3" custLinFactNeighborY="32844"/>
      <dgm:spPr/>
    </dgm:pt>
    <dgm:pt modelId="{117C35D0-5FCF-47B8-9924-6B47B00F8993}" type="pres">
      <dgm:prSet presAssocID="{B43E9F52-5022-4AFB-901B-B0E2D3D3C4F1}" presName="rect3" presStyleLbl="alignAcc1" presStyleIdx="2" presStyleCnt="3" custLinFactNeighborY="32844"/>
      <dgm:spPr/>
    </dgm:pt>
    <dgm:pt modelId="{1CFD9EA5-6C68-4F00-945F-D70C7E2641CF}" type="pres">
      <dgm:prSet presAssocID="{D3A533EE-7C19-48C7-99B3-EBEBA19B0929}" presName="rect1ParTxNoCh" presStyleLbl="alignAcc1" presStyleIdx="2" presStyleCnt="3">
        <dgm:presLayoutVars>
          <dgm:chMax val="1"/>
          <dgm:bulletEnabled val="1"/>
        </dgm:presLayoutVars>
      </dgm:prSet>
      <dgm:spPr/>
    </dgm:pt>
    <dgm:pt modelId="{D2A8D0E4-222E-4123-9969-7B33F2A2C439}" type="pres">
      <dgm:prSet presAssocID="{8CDD253E-B606-4F07-8B3C-B4169187567A}" presName="rect2ParTxNoCh" presStyleLbl="alignAcc1" presStyleIdx="2" presStyleCnt="3">
        <dgm:presLayoutVars>
          <dgm:chMax val="1"/>
          <dgm:bulletEnabled val="1"/>
        </dgm:presLayoutVars>
      </dgm:prSet>
      <dgm:spPr/>
    </dgm:pt>
    <dgm:pt modelId="{C4ADCB5E-8C06-48D3-8C6C-B7773B79A5F5}" type="pres">
      <dgm:prSet presAssocID="{B43E9F52-5022-4AFB-901B-B0E2D3D3C4F1}" presName="rect3ParTxNoCh" presStyleLbl="alignAcc1" presStyleIdx="2" presStyleCnt="3">
        <dgm:presLayoutVars>
          <dgm:chMax val="1"/>
          <dgm:bulletEnabled val="1"/>
        </dgm:presLayoutVars>
      </dgm:prSet>
      <dgm:spPr/>
    </dgm:pt>
  </dgm:ptLst>
  <dgm:cxnLst>
    <dgm:cxn modelId="{3753D626-2516-4C18-93C8-A0DE6A613D4A}" type="presOf" srcId="{8CDD253E-B606-4F07-8B3C-B4169187567A}" destId="{D2A8D0E4-222E-4123-9969-7B33F2A2C439}" srcOrd="1" destOrd="0" presId="urn:microsoft.com/office/officeart/2005/8/layout/target3"/>
    <dgm:cxn modelId="{E05FC733-EA82-4103-84BB-0A8B179AD8A2}" type="presOf" srcId="{62C25125-C24F-4467-9BA7-DD91FAA2D321}" destId="{FE05431F-8A40-4B07-BEFF-E8B30FAA0C7F}" srcOrd="0" destOrd="0" presId="urn:microsoft.com/office/officeart/2005/8/layout/target3"/>
    <dgm:cxn modelId="{9E93D546-9923-4F21-84D4-60E5DD201DE1}" type="presOf" srcId="{8CDD253E-B606-4F07-8B3C-B4169187567A}" destId="{221F65DD-CFA3-4C41-9AE9-932E650181E3}" srcOrd="0" destOrd="0" presId="urn:microsoft.com/office/officeart/2005/8/layout/target3"/>
    <dgm:cxn modelId="{42A36959-AE3E-47F9-B2F3-FA45DF1FA5DB}" type="presOf" srcId="{D3A533EE-7C19-48C7-99B3-EBEBA19B0929}" destId="{1CFD9EA5-6C68-4F00-945F-D70C7E2641CF}" srcOrd="1" destOrd="0" presId="urn:microsoft.com/office/officeart/2005/8/layout/target3"/>
    <dgm:cxn modelId="{0C028B8C-6066-43D5-AAC0-647BF2DA997E}" srcId="{62C25125-C24F-4467-9BA7-DD91FAA2D321}" destId="{D3A533EE-7C19-48C7-99B3-EBEBA19B0929}" srcOrd="0" destOrd="0" parTransId="{47CD094F-234D-47D1-85D1-56A3D9A27097}" sibTransId="{3A0160AF-1D84-4730-AEA4-45A155C13EFC}"/>
    <dgm:cxn modelId="{724B9A93-6F72-4ADA-AFC0-E057C4B0192E}" srcId="{62C25125-C24F-4467-9BA7-DD91FAA2D321}" destId="{B43E9F52-5022-4AFB-901B-B0E2D3D3C4F1}" srcOrd="2" destOrd="0" parTransId="{732DE8D4-77EA-40E3-B25E-94CC3BECEBC2}" sibTransId="{84DCB8DF-61D3-4FF8-86A9-6AB2FC602876}"/>
    <dgm:cxn modelId="{5C304EA4-CB27-4537-B05D-17D23EDC2546}" type="presOf" srcId="{D3A533EE-7C19-48C7-99B3-EBEBA19B0929}" destId="{586C1B5A-C1C2-480C-B62B-67C7E8B93499}" srcOrd="0" destOrd="0" presId="urn:microsoft.com/office/officeart/2005/8/layout/target3"/>
    <dgm:cxn modelId="{E63591C1-BCB6-4278-A29E-9E315949C1AE}" type="presOf" srcId="{B43E9F52-5022-4AFB-901B-B0E2D3D3C4F1}" destId="{C4ADCB5E-8C06-48D3-8C6C-B7773B79A5F5}" srcOrd="1" destOrd="0" presId="urn:microsoft.com/office/officeart/2005/8/layout/target3"/>
    <dgm:cxn modelId="{6403F0EB-3EAE-40C0-85EB-F9AF4CA53745}" type="presOf" srcId="{B43E9F52-5022-4AFB-901B-B0E2D3D3C4F1}" destId="{117C35D0-5FCF-47B8-9924-6B47B00F8993}" srcOrd="0" destOrd="0" presId="urn:microsoft.com/office/officeart/2005/8/layout/target3"/>
    <dgm:cxn modelId="{4DCBFAF6-43CD-440F-B3A9-C3E97824227C}" srcId="{62C25125-C24F-4467-9BA7-DD91FAA2D321}" destId="{8CDD253E-B606-4F07-8B3C-B4169187567A}" srcOrd="1" destOrd="0" parTransId="{0B28C86B-3F88-400F-BB2A-C97D36BE4EFF}" sibTransId="{780BC71B-F270-4D4A-AC74-238EF2B38020}"/>
    <dgm:cxn modelId="{A0FDB0E7-8EDC-4EB1-BD0B-04B20C8F852A}" type="presParOf" srcId="{FE05431F-8A40-4B07-BEFF-E8B30FAA0C7F}" destId="{4EB47DB1-734A-4DE2-B8E0-785C5A6CD948}" srcOrd="0" destOrd="0" presId="urn:microsoft.com/office/officeart/2005/8/layout/target3"/>
    <dgm:cxn modelId="{C4FD5566-1FEE-45C1-85B8-59B8EBB59CDC}" type="presParOf" srcId="{FE05431F-8A40-4B07-BEFF-E8B30FAA0C7F}" destId="{76AA896D-5CC7-4343-AB1A-121CD1638C67}" srcOrd="1" destOrd="0" presId="urn:microsoft.com/office/officeart/2005/8/layout/target3"/>
    <dgm:cxn modelId="{D6214062-6111-4838-AD2F-D01E1A0C8888}" type="presParOf" srcId="{FE05431F-8A40-4B07-BEFF-E8B30FAA0C7F}" destId="{586C1B5A-C1C2-480C-B62B-67C7E8B93499}" srcOrd="2" destOrd="0" presId="urn:microsoft.com/office/officeart/2005/8/layout/target3"/>
    <dgm:cxn modelId="{9FCC7754-1FAF-4FF6-AB87-317492AC5908}" type="presParOf" srcId="{FE05431F-8A40-4B07-BEFF-E8B30FAA0C7F}" destId="{384D458D-3314-4882-8A05-F9E93A7EE572}" srcOrd="3" destOrd="0" presId="urn:microsoft.com/office/officeart/2005/8/layout/target3"/>
    <dgm:cxn modelId="{22372C77-CF24-4335-9CA4-E6A26051DF68}" type="presParOf" srcId="{FE05431F-8A40-4B07-BEFF-E8B30FAA0C7F}" destId="{6B43E9DF-AC3B-42D2-B150-23874942EFAB}" srcOrd="4" destOrd="0" presId="urn:microsoft.com/office/officeart/2005/8/layout/target3"/>
    <dgm:cxn modelId="{4CD7589C-C9C4-4E66-AAD0-80252854A9B6}" type="presParOf" srcId="{FE05431F-8A40-4B07-BEFF-E8B30FAA0C7F}" destId="{221F65DD-CFA3-4C41-9AE9-932E650181E3}" srcOrd="5" destOrd="0" presId="urn:microsoft.com/office/officeart/2005/8/layout/target3"/>
    <dgm:cxn modelId="{0E5FD5EF-603C-4DF8-BFED-40592727BEF0}" type="presParOf" srcId="{FE05431F-8A40-4B07-BEFF-E8B30FAA0C7F}" destId="{8E135F1D-1ABD-45C1-8AED-A1FBFA2F387E}" srcOrd="6" destOrd="0" presId="urn:microsoft.com/office/officeart/2005/8/layout/target3"/>
    <dgm:cxn modelId="{0DD41C97-4773-4BCE-AF29-D40BC9ADE703}" type="presParOf" srcId="{FE05431F-8A40-4B07-BEFF-E8B30FAA0C7F}" destId="{6EEA0726-B7EC-48CB-AE95-CFE500E555A8}" srcOrd="7" destOrd="0" presId="urn:microsoft.com/office/officeart/2005/8/layout/target3"/>
    <dgm:cxn modelId="{08EBC461-7A49-4DE3-999C-41DCE787114F}" type="presParOf" srcId="{FE05431F-8A40-4B07-BEFF-E8B30FAA0C7F}" destId="{117C35D0-5FCF-47B8-9924-6B47B00F8993}" srcOrd="8" destOrd="0" presId="urn:microsoft.com/office/officeart/2005/8/layout/target3"/>
    <dgm:cxn modelId="{9702A3CF-66DD-4544-9BBF-F7D289DD0BAC}" type="presParOf" srcId="{FE05431F-8A40-4B07-BEFF-E8B30FAA0C7F}" destId="{1CFD9EA5-6C68-4F00-945F-D70C7E2641CF}" srcOrd="9" destOrd="0" presId="urn:microsoft.com/office/officeart/2005/8/layout/target3"/>
    <dgm:cxn modelId="{AB0830C8-F913-4120-AD38-3D985DB79BB9}" type="presParOf" srcId="{FE05431F-8A40-4B07-BEFF-E8B30FAA0C7F}" destId="{D2A8D0E4-222E-4123-9969-7B33F2A2C439}" srcOrd="10" destOrd="0" presId="urn:microsoft.com/office/officeart/2005/8/layout/target3"/>
    <dgm:cxn modelId="{BC0CF04A-2183-4611-82AB-6DCF698F69B7}" type="presParOf" srcId="{FE05431F-8A40-4B07-BEFF-E8B30FAA0C7F}" destId="{C4ADCB5E-8C06-48D3-8C6C-B7773B79A5F5}"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sensor</a:t>
          </a:r>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47DB1-734A-4DE2-B8E0-785C5A6CD948}">
      <dsp:nvSpPr>
        <dsp:cNvPr id="0" name=""/>
        <dsp:cNvSpPr/>
      </dsp:nvSpPr>
      <dsp:spPr>
        <a:xfrm>
          <a:off x="0" y="0"/>
          <a:ext cx="3300865" cy="3300865"/>
        </a:xfrm>
        <a:prstGeom prst="pie">
          <a:avLst>
            <a:gd name="adj1" fmla="val 5400000"/>
            <a:gd name="adj2" fmla="val 162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6C1B5A-C1C2-480C-B62B-67C7E8B93499}">
      <dsp:nvSpPr>
        <dsp:cNvPr id="0" name=""/>
        <dsp:cNvSpPr/>
      </dsp:nvSpPr>
      <dsp:spPr>
        <a:xfrm>
          <a:off x="1650432" y="0"/>
          <a:ext cx="4075827" cy="330086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a:t>Document</a:t>
          </a:r>
        </a:p>
      </dsp:txBody>
      <dsp:txXfrm>
        <a:off x="1650432" y="0"/>
        <a:ext cx="4075827" cy="990261"/>
      </dsp:txXfrm>
    </dsp:sp>
    <dsp:sp modelId="{6B43E9DF-AC3B-42D2-B150-23874942EFAB}">
      <dsp:nvSpPr>
        <dsp:cNvPr id="0" name=""/>
        <dsp:cNvSpPr/>
      </dsp:nvSpPr>
      <dsp:spPr>
        <a:xfrm>
          <a:off x="577652" y="1149569"/>
          <a:ext cx="2145560" cy="2145560"/>
        </a:xfrm>
        <a:prstGeom prst="pie">
          <a:avLst>
            <a:gd name="adj1" fmla="val 5400000"/>
            <a:gd name="adj2" fmla="val 1620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1F65DD-CFA3-4C41-9AE9-932E650181E3}">
      <dsp:nvSpPr>
        <dsp:cNvPr id="0" name=""/>
        <dsp:cNvSpPr/>
      </dsp:nvSpPr>
      <dsp:spPr>
        <a:xfrm>
          <a:off x="1650432" y="1149569"/>
          <a:ext cx="4075827" cy="2145560"/>
        </a:xfrm>
        <a:prstGeom prst="rect">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a:t>Page  +</a:t>
          </a:r>
        </a:p>
      </dsp:txBody>
      <dsp:txXfrm>
        <a:off x="1650432" y="1149569"/>
        <a:ext cx="4075827" cy="990258"/>
      </dsp:txXfrm>
    </dsp:sp>
    <dsp:sp modelId="{6EEA0726-B7EC-48CB-AE95-CFE500E555A8}">
      <dsp:nvSpPr>
        <dsp:cNvPr id="0" name=""/>
        <dsp:cNvSpPr/>
      </dsp:nvSpPr>
      <dsp:spPr>
        <a:xfrm>
          <a:off x="1155303" y="2305760"/>
          <a:ext cx="990258" cy="990258"/>
        </a:xfrm>
        <a:prstGeom prst="pie">
          <a:avLst>
            <a:gd name="adj1" fmla="val 5400000"/>
            <a:gd name="adj2" fmla="val 1620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7C35D0-5FCF-47B8-9924-6B47B00F8993}">
      <dsp:nvSpPr>
        <dsp:cNvPr id="0" name=""/>
        <dsp:cNvSpPr/>
      </dsp:nvSpPr>
      <dsp:spPr>
        <a:xfrm>
          <a:off x="1650432" y="2305760"/>
          <a:ext cx="4075827" cy="990258"/>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fr-FR" sz="4500" kern="1200" dirty="0"/>
            <a:t>View +</a:t>
          </a:r>
        </a:p>
      </dsp:txBody>
      <dsp:txXfrm>
        <a:off x="1650432" y="2305760"/>
        <a:ext cx="4075827" cy="99025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16/12/2025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dirty="0"/>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17.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dirty="0"/>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dirty="0"/>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dirty="0"/>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dirty="0"/>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dirty="0"/>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106</a:t>
            </a:fld>
            <a:endParaRPr lang="fr-FR" dirty="0"/>
          </a:p>
        </p:txBody>
      </p:sp>
    </p:spTree>
    <p:extLst>
      <p:ext uri="{BB962C8B-B14F-4D97-AF65-F5344CB8AC3E}">
        <p14:creationId xmlns:p14="http://schemas.microsoft.com/office/powerpoint/2010/main" val="14344424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107</a:t>
            </a:fld>
            <a:endParaRPr lang="fr-FR" dirty="0"/>
          </a:p>
        </p:txBody>
      </p:sp>
    </p:spTree>
    <p:extLst>
      <p:ext uri="{BB962C8B-B14F-4D97-AF65-F5344CB8AC3E}">
        <p14:creationId xmlns:p14="http://schemas.microsoft.com/office/powerpoint/2010/main" val="232531965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108</a:t>
            </a:fld>
            <a:endParaRPr lang="fr-FR" dirty="0"/>
          </a:p>
        </p:txBody>
      </p:sp>
    </p:spTree>
    <p:extLst>
      <p:ext uri="{BB962C8B-B14F-4D97-AF65-F5344CB8AC3E}">
        <p14:creationId xmlns:p14="http://schemas.microsoft.com/office/powerpoint/2010/main" val="34227272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109</a:t>
            </a:fld>
            <a:endParaRPr lang="fr-FR" dirty="0"/>
          </a:p>
        </p:txBody>
      </p:sp>
    </p:spTree>
    <p:extLst>
      <p:ext uri="{BB962C8B-B14F-4D97-AF65-F5344CB8AC3E}">
        <p14:creationId xmlns:p14="http://schemas.microsoft.com/office/powerpoint/2010/main" val="13441633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110</a:t>
            </a:fld>
            <a:endParaRPr lang="fr-FR" dirty="0"/>
          </a:p>
        </p:txBody>
      </p:sp>
    </p:spTree>
    <p:extLst>
      <p:ext uri="{BB962C8B-B14F-4D97-AF65-F5344CB8AC3E}">
        <p14:creationId xmlns:p14="http://schemas.microsoft.com/office/powerpoint/2010/main" val="5773225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111</a:t>
            </a:fld>
            <a:endParaRPr lang="fr-FR" dirty="0"/>
          </a:p>
        </p:txBody>
      </p:sp>
    </p:spTree>
    <p:extLst>
      <p:ext uri="{BB962C8B-B14F-4D97-AF65-F5344CB8AC3E}">
        <p14:creationId xmlns:p14="http://schemas.microsoft.com/office/powerpoint/2010/main" val="6398066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112</a:t>
            </a:fld>
            <a:endParaRPr lang="fr-FR" dirty="0"/>
          </a:p>
        </p:txBody>
      </p:sp>
    </p:spTree>
    <p:extLst>
      <p:ext uri="{BB962C8B-B14F-4D97-AF65-F5344CB8AC3E}">
        <p14:creationId xmlns:p14="http://schemas.microsoft.com/office/powerpoint/2010/main" val="2902300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dirty="0"/>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113</a:t>
            </a:fld>
            <a:endParaRPr lang="fr-FR" dirty="0"/>
          </a:p>
        </p:txBody>
      </p:sp>
    </p:spTree>
    <p:extLst>
      <p:ext uri="{BB962C8B-B14F-4D97-AF65-F5344CB8AC3E}">
        <p14:creationId xmlns:p14="http://schemas.microsoft.com/office/powerpoint/2010/main" val="42697197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114</a:t>
            </a:fld>
            <a:endParaRPr lang="fr-FR" dirty="0"/>
          </a:p>
        </p:txBody>
      </p:sp>
    </p:spTree>
    <p:extLst>
      <p:ext uri="{BB962C8B-B14F-4D97-AF65-F5344CB8AC3E}">
        <p14:creationId xmlns:p14="http://schemas.microsoft.com/office/powerpoint/2010/main" val="31082038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115</a:t>
            </a:fld>
            <a:endParaRPr lang="fr-FR" dirty="0"/>
          </a:p>
        </p:txBody>
      </p:sp>
    </p:spTree>
    <p:extLst>
      <p:ext uri="{BB962C8B-B14F-4D97-AF65-F5344CB8AC3E}">
        <p14:creationId xmlns:p14="http://schemas.microsoft.com/office/powerpoint/2010/main" val="361922826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a:p>
            <a:endParaRPr lang="fr-FR" dirty="0"/>
          </a:p>
          <a:p>
            <a:r>
              <a:rPr lang="fr-FR" dirty="0"/>
              <a:t>Electron sur projet react : https://javascript.plainenglish.io/migrate-existing-web-react-app-to-desktop-app-with-electron-a7007128120e</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dirty="0"/>
          </a:p>
        </p:txBody>
      </p:sp>
    </p:spTree>
    <p:extLst>
      <p:ext uri="{BB962C8B-B14F-4D97-AF65-F5344CB8AC3E}">
        <p14:creationId xmlns:p14="http://schemas.microsoft.com/office/powerpoint/2010/main" val="20218386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Modele de format de page déjà définit : </a:t>
            </a:r>
            <a:r>
              <a:rPr lang="pt-BR" b="0" dirty="0">
                <a:solidFill>
                  <a:srgbClr val="6A9955"/>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 EXECUTIVE, FOLIO, LEGAL, LETTER, TABLOID, 4A0, 2A0,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-A series : A0, A1, A2, A3, A4, A5, A6, A7, A8, A9, A10.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-B series : B0, B1, B2, B3, B4, B5, B6, B7, B8, B9, B10.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-C series : C0, C1, C2, C3, C4, C5, C6, C7, C8, C9, C10,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RA0,RA1,RA2,RA3,RA4,SRA0,SRA1,SRA2,SRA3,SRA4,ID1</a:t>
            </a:r>
            <a:endParaRPr lang="pt-BR" b="0" dirty="0">
              <a:solidFill>
                <a:srgbClr val="D4D4D4"/>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125</a:t>
            </a:fld>
            <a:endParaRPr lang="fr-FR" dirty="0"/>
          </a:p>
        </p:txBody>
      </p:sp>
    </p:spTree>
    <p:extLst>
      <p:ext uri="{BB962C8B-B14F-4D97-AF65-F5344CB8AC3E}">
        <p14:creationId xmlns:p14="http://schemas.microsoft.com/office/powerpoint/2010/main" val="41938467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en-US" b="1" dirty="0"/>
              <a:t>Form type		Description					Example</a:t>
            </a:r>
          </a:p>
          <a:p>
            <a:r>
              <a:rPr lang="en-US" dirty="0">
                <a:effectLst/>
                <a:latin typeface="Source Sans Pro" panose="020B0503030403020204" pitchFamily="34" charset="0"/>
              </a:rPr>
              <a:t>String		Valid image URL or filesystem path (Node only)		www.react-pdf.org/test.jpg</a:t>
            </a:r>
          </a:p>
          <a:p>
            <a:endParaRPr lang="en-US" dirty="0">
              <a:effectLst/>
              <a:latin typeface="Source Sans Pro" panose="020B0503030403020204" pitchFamily="34" charset="0"/>
            </a:endParaRPr>
          </a:p>
          <a:p>
            <a:r>
              <a:rPr lang="en-US" dirty="0">
                <a:effectLst/>
                <a:latin typeface="Source Sans Pro" panose="020B0503030403020204" pitchFamily="34" charset="0"/>
              </a:rPr>
              <a:t>URL 		objectEnables to pass extra parameters on how to fetch images	{ uri: valid-url, method: 'GET', headers: {}, body: ‘’ }</a:t>
            </a:r>
          </a:p>
          <a:p>
            <a:endParaRPr lang="en-US" dirty="0">
              <a:effectLst/>
              <a:latin typeface="Source Sans Pro" panose="020B0503030403020204" pitchFamily="34" charset="0"/>
            </a:endParaRPr>
          </a:p>
          <a:p>
            <a:r>
              <a:rPr lang="en-US" dirty="0">
                <a:effectLst/>
                <a:latin typeface="Source Sans Pro" panose="020B0503030403020204" pitchFamily="34" charset="0"/>
              </a:rPr>
              <a:t>BufferRenders 		image directly from Buffer. Image format (png or jpg) 		Buffer</a:t>
            </a:r>
          </a:p>
          <a:p>
            <a:r>
              <a:rPr lang="en-US" dirty="0">
                <a:effectLst/>
                <a:latin typeface="Source Sans Pro" panose="020B0503030403020204" pitchFamily="34" charset="0"/>
              </a:rPr>
              <a:t>		will be guessed based on Buffer.</a:t>
            </a:r>
          </a:p>
          <a:p>
            <a:endParaRPr lang="en-US" dirty="0">
              <a:effectLst/>
              <a:latin typeface="Source Sans Pro" panose="020B0503030403020204" pitchFamily="34" charset="0"/>
            </a:endParaRPr>
          </a:p>
          <a:p>
            <a:r>
              <a:rPr lang="en-US" dirty="0">
                <a:effectLst/>
                <a:latin typeface="Source Sans Pro" panose="020B0503030403020204" pitchFamily="34" charset="0"/>
              </a:rPr>
              <a:t>Data buffer		Renders buffer image via the </a:t>
            </a:r>
            <a:r>
              <a:rPr lang="en-US" i="1" dirty="0">
                <a:effectLst/>
                <a:latin typeface="Source Sans Pro" panose="020B0503030403020204" pitchFamily="34" charset="0"/>
              </a:rPr>
              <a:t>data</a:t>
            </a:r>
            <a:r>
              <a:rPr lang="en-US" dirty="0">
                <a:effectLst/>
                <a:latin typeface="Source Sans Pro" panose="020B0503030403020204" pitchFamily="34" charset="0"/>
              </a:rPr>
              <a:t> key. It's also recommended to 	{ data: Buffer, format: 'png' \| 'jpg' }</a:t>
            </a:r>
          </a:p>
          <a:p>
            <a:r>
              <a:rPr lang="en-US" dirty="0">
                <a:effectLst/>
                <a:latin typeface="Source Sans Pro" panose="020B0503030403020204" pitchFamily="34" charset="0"/>
              </a:rPr>
              <a:t>		provide the image </a:t>
            </a:r>
            <a:r>
              <a:rPr lang="en-US" i="1" dirty="0">
                <a:effectLst/>
                <a:latin typeface="Source Sans Pro" panose="020B0503030403020204" pitchFamily="34" charset="0"/>
              </a:rPr>
              <a:t>format</a:t>
            </a:r>
            <a:r>
              <a:rPr lang="en-US" dirty="0">
                <a:effectLst/>
                <a:latin typeface="Source Sans Pro" panose="020B0503030403020204" pitchFamily="34" charset="0"/>
              </a:rPr>
              <a:t> so the engine knows how to proccess it</a:t>
            </a:r>
          </a:p>
          <a:p>
            <a:endParaRPr lang="en-US" dirty="0">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ource Sans Pro" panose="020B0503030403020204" pitchFamily="34" charset="0"/>
              </a:rPr>
              <a:t>Function		A function that returns (can also return a promise that resolves to) 	() =&gt; String \| Promise&lt;String&gt;</a:t>
            </a:r>
          </a:p>
          <a:p>
            <a:r>
              <a:rPr lang="en-US" dirty="0">
                <a:effectLst/>
                <a:latin typeface="Source Sans Pro" panose="020B0503030403020204" pitchFamily="34" charset="0"/>
              </a:rPr>
              <a:t>		any of the above formats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127</a:t>
            </a:fld>
            <a:endParaRPr lang="fr-FR" dirty="0"/>
          </a:p>
        </p:txBody>
      </p:sp>
    </p:spTree>
    <p:extLst>
      <p:ext uri="{BB962C8B-B14F-4D97-AF65-F5344CB8AC3E}">
        <p14:creationId xmlns:p14="http://schemas.microsoft.com/office/powerpoint/2010/main" val="42217115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b="1" u="sng" dirty="0"/>
              <a:t>Method pour craco &amp; CRA :</a:t>
            </a:r>
            <a:r>
              <a:rPr lang="fr-FR" dirty="0"/>
              <a:t> https://dev.to/przpiw/react-pdf-rendering-4g7b</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130</a:t>
            </a:fld>
            <a:endParaRPr lang="fr-FR" dirty="0"/>
          </a:p>
        </p:txBody>
      </p:sp>
    </p:spTree>
    <p:extLst>
      <p:ext uri="{BB962C8B-B14F-4D97-AF65-F5344CB8AC3E}">
        <p14:creationId xmlns:p14="http://schemas.microsoft.com/office/powerpoint/2010/main" val="7828510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131</a:t>
            </a:fld>
            <a:endParaRPr lang="fr-FR" dirty="0"/>
          </a:p>
        </p:txBody>
      </p:sp>
    </p:spTree>
    <p:extLst>
      <p:ext uri="{BB962C8B-B14F-4D97-AF65-F5344CB8AC3E}">
        <p14:creationId xmlns:p14="http://schemas.microsoft.com/office/powerpoint/2010/main" val="6705762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1ere intialisation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src/App/components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compone</a:t>
            </a:r>
          </a:p>
          <a:p>
            <a:r>
              <a:rPr lang="en-US" dirty="0"/>
              <a:t>nt out of the box and enables code splitting: https://reactjs.org/docs/code-splitting.htm</a:t>
            </a:r>
          </a:p>
          <a:p>
            <a:r>
              <a:rPr lang="en-US" dirty="0"/>
              <a:t>l#code-splitting)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132</a:t>
            </a:fld>
            <a:endParaRPr lang="fr-FR" dirty="0"/>
          </a:p>
        </p:txBody>
      </p:sp>
    </p:spTree>
    <p:extLst>
      <p:ext uri="{BB962C8B-B14F-4D97-AF65-F5344CB8AC3E}">
        <p14:creationId xmlns:p14="http://schemas.microsoft.com/office/powerpoint/2010/main" val="86191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133</a:t>
            </a:fld>
            <a:endParaRPr lang="fr-FR" dirty="0"/>
          </a:p>
        </p:txBody>
      </p:sp>
    </p:spTree>
    <p:extLst>
      <p:ext uri="{BB962C8B-B14F-4D97-AF65-F5344CB8AC3E}">
        <p14:creationId xmlns:p14="http://schemas.microsoft.com/office/powerpoint/2010/main" val="2225775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dirty="0"/>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135</a:t>
            </a:fld>
            <a:endParaRPr lang="fr-FR" dirty="0"/>
          </a:p>
        </p:txBody>
      </p:sp>
    </p:spTree>
    <p:extLst>
      <p:ext uri="{BB962C8B-B14F-4D97-AF65-F5344CB8AC3E}">
        <p14:creationId xmlns:p14="http://schemas.microsoft.com/office/powerpoint/2010/main" val="29920328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fr-FR"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txBody>
          <a:bodyPr/>
          <a:lstStyle/>
          <a:p>
            <a:endParaRPr lang="fr-FR" dirty="0"/>
          </a:p>
        </p:txBody>
      </p:sp>
      <p:sp>
        <p:nvSpPr>
          <p:cNvPr id="421891"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32949684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txBody>
          <a:bodyPr/>
          <a:lstStyle/>
          <a:p>
            <a:endParaRPr lang="fr-FR" dirty="0"/>
          </a:p>
        </p:txBody>
      </p:sp>
      <p:sp>
        <p:nvSpPr>
          <p:cNvPr id="422915"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35808641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fr-FR"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txBody>
          <a:bodyPr/>
          <a:lstStyle/>
          <a:p>
            <a:endParaRPr lang="fr-FR" dirty="0"/>
          </a:p>
        </p:txBody>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&lt;svg width="200" height="200" viewBox="0 0 500 500" version="1.1"&gt;</a:t>
            </a:r>
            <a:br>
              <a:rPr lang="fr-FR" sz="1050" dirty="0">
                <a:ea typeface="MS Mincho" pitchFamily="49" charset="-128"/>
              </a:rPr>
            </a:br>
            <a:r>
              <a:rPr lang="fr-FR" sz="1050" dirty="0">
                <a:ea typeface="MS Mincho" pitchFamily="49" charset="-128"/>
              </a:rPr>
              <a:t>  &lt;title&gt; exemple SVG &lt;/title&gt;</a:t>
            </a:r>
            <a:br>
              <a:rPr lang="fr-FR" sz="1050" dirty="0">
                <a:ea typeface="MS Mincho" pitchFamily="49" charset="-128"/>
              </a:rPr>
            </a:br>
            <a:r>
              <a:rPr lang="fr-FR" sz="1050" dirty="0">
                <a:ea typeface="MS Mincho" pitchFamily="49" charset="-128"/>
              </a:rPr>
              <a:t>  &lt;desc&gt; Ceci est un exemple de SVG de base &lt;/desc&gt;</a:t>
            </a:r>
            <a:br>
              <a:rPr lang="fr-FR" sz="1050" dirty="0">
                <a:ea typeface="MS Mincho" pitchFamily="49" charset="-128"/>
              </a:rPr>
            </a:br>
            <a:r>
              <a:rPr lang="fr-FR" sz="1050" dirty="0">
                <a:ea typeface="MS Mincho" pitchFamily="49" charset="-128"/>
              </a:rPr>
              <a:t>  &lt;defs&gt;&lt;/defs&gt;</a:t>
            </a:r>
            <a:br>
              <a:rPr lang="fr-FR" sz="1050" dirty="0">
                <a:ea typeface="MS Mincho" pitchFamily="49" charset="-128"/>
              </a:rPr>
            </a:br>
            <a:r>
              <a:rPr lang="fr-FR" sz="1050" dirty="0">
                <a:ea typeface="MS Mincho" pitchFamily="49" charset="-128"/>
              </a:rPr>
              <a:t>&lt;/svg&gt;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fr-FR"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txBody>
          <a:bodyPr/>
          <a:lstStyle/>
          <a:p>
            <a:endParaRPr lang="fr-FR" dirty="0"/>
          </a:p>
        </p:txBody>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&lt;?xml version="1.0" encoding="ISO-8859-1"?&gt;</a:t>
            </a:r>
            <a:br>
              <a:rPr lang="fr-FR" sz="1050" dirty="0">
                <a:ea typeface="MS Mincho" pitchFamily="49" charset="-128"/>
              </a:rPr>
            </a:br>
            <a:r>
              <a:rPr lang="fr-FR" sz="1050" dirty="0">
                <a:ea typeface="MS Mincho" pitchFamily="49" charset="-128"/>
              </a:rPr>
              <a:t>&lt;!DOCTYPE svg PUBLIC "-//W3C//DTD SVG 1.1//EN" "http://www.w3.org/Graphics/SVG/1.1/DTD/svg11.dtd"&gt;</a:t>
            </a:r>
            <a:br>
              <a:rPr lang="fr-FR" sz="1050" dirty="0">
                <a:ea typeface="MS Mincho" pitchFamily="49" charset="-128"/>
              </a:rPr>
            </a:br>
            <a:r>
              <a:rPr lang="fr-FR" sz="1050" dirty="0">
                <a:ea typeface="MS Mincho" pitchFamily="49" charset="-128"/>
              </a:rPr>
              <a:t>&lt;svg width="500" height="500" viewBox="0 0 500 500" version="1.1" xmlns="http://www.w3.org/2000/svg"&gt;</a:t>
            </a:r>
            <a:br>
              <a:rPr lang="fr-FR" sz="1050" dirty="0">
                <a:ea typeface="MS Mincho" pitchFamily="49" charset="-128"/>
              </a:rPr>
            </a:br>
            <a:r>
              <a:rPr lang="fr-FR" sz="1050" dirty="0">
                <a:ea typeface="MS Mincho" pitchFamily="49" charset="-128"/>
              </a:rPr>
              <a:t>  &lt;title&gt; exemple SVG &lt;/title&gt;</a:t>
            </a:r>
            <a:br>
              <a:rPr lang="fr-FR" sz="1050" dirty="0">
                <a:ea typeface="MS Mincho" pitchFamily="49" charset="-128"/>
              </a:rPr>
            </a:br>
            <a:r>
              <a:rPr lang="fr-FR" sz="1050" dirty="0">
                <a:ea typeface="MS Mincho" pitchFamily="49" charset="-128"/>
              </a:rPr>
              <a:t>  &lt;desc&gt; Ceci est un exemple de SVG de base &lt;/desc&gt;</a:t>
            </a:r>
            <a:br>
              <a:rPr lang="fr-FR" sz="1050" dirty="0">
                <a:ea typeface="MS Mincho" pitchFamily="49" charset="-128"/>
              </a:rPr>
            </a:br>
            <a:r>
              <a:rPr lang="fr-FR" sz="1050" dirty="0">
                <a:ea typeface="MS Mincho" pitchFamily="49" charset="-128"/>
              </a:rPr>
              <a:t>  &lt;circle r="100px" cx="350px" cy="350px" /&gt;</a:t>
            </a:r>
            <a:br>
              <a:rPr lang="fr-FR" sz="1050" dirty="0">
                <a:ea typeface="MS Mincho" pitchFamily="49" charset="-128"/>
              </a:rPr>
            </a:br>
            <a:r>
              <a:rPr lang="fr-FR" sz="1050" dirty="0">
                <a:ea typeface="MS Mincho" pitchFamily="49" charset="-128"/>
              </a:rPr>
              <a:t>  &lt;rect x="50" y="50" width="200" height="100" style="fill:red; stroke:blue; stroke-width:10" /&gt;</a:t>
            </a:r>
            <a:br>
              <a:rPr lang="fr-FR" sz="1050" dirty="0">
                <a:ea typeface="MS Mincho" pitchFamily="49" charset="-128"/>
              </a:rPr>
            </a:br>
            <a:r>
              <a:rPr lang="fr-FR" sz="1050" dirty="0">
                <a:ea typeface="MS Mincho" pitchFamily="49" charset="-128"/>
              </a:rPr>
              <a:t>  &lt;ellipse cx="100" cy="300" rx="50" ry="100" style="fill:#00ff00; stroke:black; stroke-width:1" /&gt;</a:t>
            </a:r>
            <a:br>
              <a:rPr lang="fr-FR" sz="1050" dirty="0">
                <a:ea typeface="MS Mincho" pitchFamily="49" charset="-128"/>
              </a:rPr>
            </a:br>
            <a:r>
              <a:rPr lang="fr-FR" sz="1050" dirty="0">
                <a:ea typeface="MS Mincho" pitchFamily="49" charset="-128"/>
              </a:rPr>
              <a:t>  &lt;line x1="400" y1="50" x2="350" y2="300" style="stroke:red; stroke-width:3" /&gt;</a:t>
            </a:r>
            <a:br>
              <a:rPr lang="fr-FR" sz="1050" dirty="0">
                <a:ea typeface="MS Mincho" pitchFamily="49" charset="-128"/>
              </a:rPr>
            </a:br>
            <a:br>
              <a:rPr lang="fr-FR" sz="1050" dirty="0">
                <a:ea typeface="MS Mincho" pitchFamily="49" charset="-128"/>
              </a:rPr>
            </a:br>
            <a:r>
              <a:rPr lang="fr-FR" sz="1050" dirty="0">
                <a:ea typeface="MS Mincho" pitchFamily="49" charset="-128"/>
              </a:rPr>
              <a:t>&lt;/svg&gt;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&lt;?xml version="1.0" encoding="ISO-8859-1"?&gt;</a:t>
            </a:r>
            <a:br>
              <a:rPr lang="fr-FR" sz="1050" dirty="0">
                <a:ea typeface="MS Mincho" pitchFamily="49" charset="-128"/>
              </a:rPr>
            </a:br>
            <a:r>
              <a:rPr lang="fr-FR" sz="1050" dirty="0">
                <a:ea typeface="MS Mincho" pitchFamily="49" charset="-128"/>
              </a:rPr>
              <a:t>&lt;!DOCTYPE svg PUBLIC "-//W3C//DTD SVG 1.1//EN" "http://www.w3.org/Graphics/SVG/1.1/DTD/svg11.dtd"&gt;</a:t>
            </a:r>
            <a:br>
              <a:rPr lang="fr-FR" sz="1050" dirty="0">
                <a:ea typeface="MS Mincho" pitchFamily="49" charset="-128"/>
              </a:rPr>
            </a:br>
            <a:r>
              <a:rPr lang="fr-FR" sz="1050" dirty="0">
                <a:ea typeface="MS Mincho" pitchFamily="49" charset="-128"/>
              </a:rPr>
              <a:t>&lt;svg width="500" height="500" viewBox="0 0 500 500" version="1.1" xmlns="http://www.w3.org/2000/svg"&gt;</a:t>
            </a:r>
            <a:br>
              <a:rPr lang="fr-FR" sz="1050" dirty="0">
                <a:ea typeface="MS Mincho" pitchFamily="49" charset="-128"/>
              </a:rPr>
            </a:br>
            <a:r>
              <a:rPr lang="fr-FR" sz="1050" dirty="0">
                <a:ea typeface="MS Mincho" pitchFamily="49" charset="-128"/>
              </a:rPr>
              <a:t>  &lt;title&gt; exemple SVG &lt;/title&gt;</a:t>
            </a:r>
            <a:br>
              <a:rPr lang="fr-FR" sz="1050" dirty="0">
                <a:ea typeface="MS Mincho" pitchFamily="49" charset="-128"/>
              </a:rPr>
            </a:br>
            <a:r>
              <a:rPr lang="fr-FR" sz="1050" dirty="0">
                <a:ea typeface="MS Mincho" pitchFamily="49" charset="-128"/>
              </a:rPr>
              <a:t>  &lt;desc&gt; Ceci est un exemple de SVG de base &lt;/desc&gt;</a:t>
            </a:r>
            <a:br>
              <a:rPr lang="fr-FR" sz="1050" dirty="0">
                <a:ea typeface="MS Mincho" pitchFamily="49" charset="-128"/>
              </a:rPr>
            </a:br>
            <a:r>
              <a:rPr lang="fr-FR" sz="1050" dirty="0">
                <a:ea typeface="MS Mincho" pitchFamily="49" charset="-128"/>
              </a:rPr>
              <a:t> &lt;polygon points="170,170 220,170 220,220 170,220" style="fill:blue; stroke:black; stroke-width:1" /&gt;</a:t>
            </a:r>
            <a:br>
              <a:rPr lang="fr-FR" sz="1050" dirty="0">
                <a:ea typeface="MS Mincho" pitchFamily="49" charset="-128"/>
              </a:rPr>
            </a:br>
            <a:r>
              <a:rPr lang="fr-FR" sz="1050" dirty="0">
                <a:ea typeface="MS Mincho" pitchFamily="49" charset="-128"/>
              </a:rPr>
              <a:t>  &lt;polyline points="225,225 275,225 275,275 225,275" style="fill:none; stroke:black; stroke-width:1" /&gt;</a:t>
            </a:r>
            <a:br>
              <a:rPr lang="fr-FR" sz="1050" dirty="0">
                <a:ea typeface="MS Mincho" pitchFamily="49" charset="-128"/>
              </a:rPr>
            </a:br>
            <a:r>
              <a:rPr lang="fr-FR" sz="1050" dirty="0">
                <a:ea typeface="MS Mincho" pitchFamily="49" charset="-128"/>
              </a:rPr>
              <a:t>  &lt;path style="fill:red;opacity:0.5;stroke:black; stroke-width:1;"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&lt;/svg&gt;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&lt;path&gt;, il s'agit de coordonnées de courbes de bézier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fr-FR"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txBody>
          <a:bodyPr/>
          <a:lstStyle/>
          <a:p>
            <a:endParaRPr lang="fr-FR" dirty="0"/>
          </a:p>
        </p:txBody>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dirty="0"/>
          </a:p>
        </p:txBody>
      </p:sp>
    </p:spTree>
    <p:extLst>
      <p:ext uri="{BB962C8B-B14F-4D97-AF65-F5344CB8AC3E}">
        <p14:creationId xmlns:p14="http://schemas.microsoft.com/office/powerpoint/2010/main" val="196923898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fr-FR"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txBody>
          <a:bodyPr/>
          <a:lstStyle/>
          <a:p>
            <a:endParaRPr lang="fr-FR" dirty="0"/>
          </a:p>
        </p:txBody>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&lt;defs&gt;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&lt;symbol id="croix" height="25" width="25"&gt;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fill="red"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&lt;rect x="10" width="10" height="25"/&gt;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&lt;rect y="10" width="25" height="10"/&gt;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&lt;/symbol&gt;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&lt;/defs&gt;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xlink:href="#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xlink:href="#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xlink:href="#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txBody>
          <a:bodyPr/>
          <a:lstStyle/>
          <a:p>
            <a:endParaRPr lang="fr-FR" dirty="0"/>
          </a:p>
        </p:txBody>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&lt;?xml version="1.0" encoding="ISO-8859-1"?&gt;</a:t>
            </a:r>
            <a:br>
              <a:rPr lang="fr-FR" sz="1050" dirty="0">
                <a:ea typeface="MS Mincho" pitchFamily="49" charset="-128"/>
              </a:rPr>
            </a:br>
            <a:r>
              <a:rPr lang="fr-FR" sz="1050" dirty="0">
                <a:ea typeface="MS Mincho" pitchFamily="49" charset="-128"/>
              </a:rPr>
              <a:t>&lt;!DOCTYPE svg PUBLIC "-//W3C//DTD SVG 1.1//EN" "http://www.w3.org/Graphics/SVG/1.1/DTD/svg11.dtd"&gt;</a:t>
            </a:r>
            <a:br>
              <a:rPr lang="fr-FR" sz="1050" dirty="0">
                <a:ea typeface="MS Mincho" pitchFamily="49" charset="-128"/>
              </a:rPr>
            </a:br>
            <a:r>
              <a:rPr lang="fr-FR" sz="1050" dirty="0">
                <a:ea typeface="MS Mincho" pitchFamily="49" charset="-128"/>
              </a:rPr>
              <a:t>&lt;svg width="500" height="500" viewBox="0 0 500 500" version="1.1" xmlns="http://www.w3.org/2000/svg"&gt;</a:t>
            </a:r>
            <a:br>
              <a:rPr lang="fr-FR" sz="1050" dirty="0">
                <a:ea typeface="MS Mincho" pitchFamily="49" charset="-128"/>
              </a:rPr>
            </a:br>
            <a:r>
              <a:rPr lang="fr-FR" sz="1050" dirty="0">
                <a:ea typeface="MS Mincho" pitchFamily="49" charset="-128"/>
              </a:rPr>
              <a:t>  &lt;title&gt; exemple SVG &lt;/title&gt;</a:t>
            </a:r>
            <a:br>
              <a:rPr lang="fr-FR" sz="1050" dirty="0">
                <a:ea typeface="MS Mincho" pitchFamily="49" charset="-128"/>
              </a:rPr>
            </a:br>
            <a:r>
              <a:rPr lang="fr-FR" sz="1050" dirty="0">
                <a:ea typeface="MS Mincho" pitchFamily="49" charset="-128"/>
              </a:rPr>
              <a:t>  &lt;desc&gt; Ceci est un exemple de SVG de base &lt;/desc&gt;</a:t>
            </a:r>
            <a:br>
              <a:rPr lang="fr-FR" sz="1050" dirty="0">
                <a:ea typeface="MS Mincho" pitchFamily="49" charset="-128"/>
              </a:rPr>
            </a:br>
            <a:br>
              <a:rPr lang="fr-FR" sz="1050" dirty="0">
                <a:ea typeface="MS Mincho" pitchFamily="49" charset="-128"/>
              </a:rPr>
            </a:br>
            <a:r>
              <a:rPr lang="fr-FR" sz="1050" dirty="0">
                <a:ea typeface="MS Mincho" pitchFamily="49" charset="-128"/>
              </a:rPr>
              <a:t>  &lt;defs&gt;</a:t>
            </a:r>
            <a:br>
              <a:rPr lang="fr-FR" sz="1050" dirty="0">
                <a:ea typeface="MS Mincho" pitchFamily="49" charset="-128"/>
              </a:rPr>
            </a:br>
            <a:r>
              <a:rPr lang="fr-FR" sz="1050" dirty="0">
                <a:ea typeface="MS Mincho" pitchFamily="49" charset="-128"/>
              </a:rPr>
              <a:t>    &lt;linearGradient id="lingrad" x1="30%" y1="0%" x2="90%" y2="0%"&gt;</a:t>
            </a:r>
            <a:br>
              <a:rPr lang="fr-FR" sz="1050" dirty="0">
                <a:ea typeface="MS Mincho" pitchFamily="49" charset="-128"/>
              </a:rPr>
            </a:br>
            <a:r>
              <a:rPr lang="fr-FR" sz="1050" dirty="0">
                <a:ea typeface="MS Mincho" pitchFamily="49" charset="-128"/>
              </a:rPr>
              <a:t>      &lt;stop offset="0%" style="stop-color:rgb(255,255,0); stop-opacity:1"/&gt;</a:t>
            </a:r>
            <a:br>
              <a:rPr lang="fr-FR" sz="1050" dirty="0">
                <a:ea typeface="MS Mincho" pitchFamily="49" charset="-128"/>
              </a:rPr>
            </a:br>
            <a:r>
              <a:rPr lang="fr-FR" sz="1050" dirty="0">
                <a:ea typeface="MS Mincho" pitchFamily="49" charset="-128"/>
              </a:rPr>
              <a:t>      &lt;stop offset="100%" style="stop-color:#FF0000; stop-opacity:1"/&gt;</a:t>
            </a:r>
            <a:br>
              <a:rPr lang="fr-FR" sz="1050" dirty="0">
                <a:ea typeface="MS Mincho" pitchFamily="49" charset="-128"/>
              </a:rPr>
            </a:br>
            <a:r>
              <a:rPr lang="fr-FR" sz="1050" dirty="0">
                <a:ea typeface="MS Mincho" pitchFamily="49" charset="-128"/>
              </a:rPr>
              <a:t>    &lt;/linearGradient&gt; </a:t>
            </a:r>
            <a:br>
              <a:rPr lang="fr-FR" sz="1050" dirty="0">
                <a:ea typeface="MS Mincho" pitchFamily="49" charset="-128"/>
              </a:rPr>
            </a:br>
            <a:r>
              <a:rPr lang="fr-FR" sz="1050" dirty="0">
                <a:ea typeface="MS Mincho" pitchFamily="49" charset="-128"/>
              </a:rPr>
              <a:t>  &lt;/defs&gt;</a:t>
            </a:r>
            <a:br>
              <a:rPr lang="fr-FR" sz="1050" dirty="0">
                <a:ea typeface="MS Mincho" pitchFamily="49" charset="-128"/>
              </a:rPr>
            </a:br>
            <a:br>
              <a:rPr lang="fr-FR" sz="1050" dirty="0">
                <a:ea typeface="MS Mincho" pitchFamily="49" charset="-128"/>
              </a:rPr>
            </a:br>
            <a:r>
              <a:rPr lang="fr-FR" sz="1050" dirty="0">
                <a:ea typeface="MS Mincho" pitchFamily="49" charset="-128"/>
              </a:rPr>
              <a:t>  &lt;circle r="100px" cx="350px" cy="350px" style="fill:url(#lingrad);" /&gt;</a:t>
            </a:r>
            <a:br>
              <a:rPr lang="fr-FR" sz="1050" dirty="0">
                <a:ea typeface="MS Mincho" pitchFamily="49" charset="-128"/>
              </a:rPr>
            </a:br>
            <a:r>
              <a:rPr lang="fr-FR" sz="1050" dirty="0">
                <a:ea typeface="MS Mincho" pitchFamily="49" charset="-128"/>
              </a:rPr>
              <a:t>  &lt;rect x="50" y="50" width="200" height="100" style="fill:url(#lingrad); stroke:blue; stroke-width:10;" /&gt;</a:t>
            </a:r>
            <a:br>
              <a:rPr lang="fr-FR" sz="1050" dirty="0">
                <a:ea typeface="MS Mincho" pitchFamily="49" charset="-128"/>
              </a:rPr>
            </a:br>
            <a:r>
              <a:rPr lang="fr-FR" sz="1050" dirty="0">
                <a:ea typeface="MS Mincho" pitchFamily="49" charset="-128"/>
              </a:rPr>
              <a:t>&lt;/svg&gt;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txBody>
          <a:bodyPr/>
          <a:lstStyle/>
          <a:p>
            <a:endParaRPr lang="fr-FR" dirty="0"/>
          </a:p>
        </p:txBody>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txBody>
          <a:bodyPr/>
          <a:lstStyle/>
          <a:p>
            <a:endParaRPr lang="fr-FR" dirty="0"/>
          </a:p>
        </p:txBody>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&lt;?xml version="1.0" encoding="ISO-8859-1"?&gt;</a:t>
            </a:r>
            <a:br>
              <a:rPr lang="fr-FR" sz="1050" dirty="0">
                <a:ea typeface="MS Mincho" pitchFamily="49" charset="-128"/>
              </a:rPr>
            </a:br>
            <a:r>
              <a:rPr lang="fr-FR" sz="1050" dirty="0">
                <a:ea typeface="MS Mincho" pitchFamily="49" charset="-128"/>
              </a:rPr>
              <a:t>&lt;!DOCTYPE svg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&lt;svg width="500" height="500" viewBox="0 0 500 500" version="1.1" xmlns="http://www.w3.org/2000/svg"&gt;</a:t>
            </a:r>
            <a:br>
              <a:rPr lang="fr-FR" sz="1050" dirty="0">
                <a:ea typeface="MS Mincho" pitchFamily="49" charset="-128"/>
              </a:rPr>
            </a:br>
            <a:r>
              <a:rPr lang="fr-FR" sz="1050" dirty="0">
                <a:ea typeface="MS Mincho" pitchFamily="49" charset="-128"/>
              </a:rPr>
              <a:t>  &lt;title&gt; Filtres SVG &lt;/title&gt;</a:t>
            </a:r>
            <a:br>
              <a:rPr lang="fr-FR" sz="1050" dirty="0">
                <a:ea typeface="MS Mincho" pitchFamily="49" charset="-128"/>
              </a:rPr>
            </a:br>
            <a:r>
              <a:rPr lang="fr-FR" sz="1050" dirty="0">
                <a:ea typeface="MS Mincho" pitchFamily="49" charset="-128"/>
              </a:rPr>
              <a:t>  &lt;desc&gt; Ceci est un exemple de filtres SVG ! &lt;/desc&gt;</a:t>
            </a:r>
            <a:br>
              <a:rPr lang="fr-FR" sz="1050" dirty="0">
                <a:ea typeface="MS Mincho" pitchFamily="49" charset="-128"/>
              </a:rPr>
            </a:br>
            <a:r>
              <a:rPr lang="fr-FR" sz="1050" dirty="0">
                <a:ea typeface="MS Mincho" pitchFamily="49" charset="-128"/>
              </a:rPr>
              <a:t>  &lt;defs&gt;</a:t>
            </a:r>
            <a:br>
              <a:rPr lang="fr-FR" sz="1050" dirty="0">
                <a:ea typeface="MS Mincho" pitchFamily="49" charset="-128"/>
              </a:rPr>
            </a:br>
            <a:r>
              <a:rPr lang="fr-FR" sz="1050" dirty="0">
                <a:ea typeface="MS Mincho" pitchFamily="49" charset="-128"/>
              </a:rPr>
              <a:t>   &lt;filter id="blured"&gt;</a:t>
            </a:r>
            <a:br>
              <a:rPr lang="fr-FR" sz="1050" dirty="0">
                <a:ea typeface="MS Mincho" pitchFamily="49" charset="-128"/>
              </a:rPr>
            </a:br>
            <a:r>
              <a:rPr lang="fr-FR" sz="1050" dirty="0">
                <a:ea typeface="MS Mincho" pitchFamily="49" charset="-128"/>
              </a:rPr>
              <a:t>      &lt;feGaussianBlur in="SourceGraphic" stdDeviation="5" /&gt;</a:t>
            </a:r>
            <a:br>
              <a:rPr lang="fr-FR" sz="1050" dirty="0">
                <a:ea typeface="MS Mincho" pitchFamily="49" charset="-128"/>
              </a:rPr>
            </a:br>
            <a:r>
              <a:rPr lang="fr-FR" sz="1050" dirty="0">
                <a:ea typeface="MS Mincho" pitchFamily="49" charset="-128"/>
              </a:rPr>
              <a:t>      &lt;feOffset dx="5" dy="5"/&gt;</a:t>
            </a:r>
            <a:br>
              <a:rPr lang="fr-FR" sz="1050" dirty="0">
                <a:ea typeface="MS Mincho" pitchFamily="49" charset="-128"/>
              </a:rPr>
            </a:br>
            <a:r>
              <a:rPr lang="fr-FR" sz="1050" dirty="0">
                <a:ea typeface="MS Mincho" pitchFamily="49" charset="-128"/>
              </a:rPr>
              <a:t>    &lt;/filter&gt;</a:t>
            </a:r>
            <a:br>
              <a:rPr lang="fr-FR" sz="1050" dirty="0">
                <a:ea typeface="MS Mincho" pitchFamily="49" charset="-128"/>
              </a:rPr>
            </a:br>
            <a:r>
              <a:rPr lang="fr-FR" sz="1050" dirty="0">
                <a:ea typeface="MS Mincho" pitchFamily="49" charset="-128"/>
              </a:rPr>
              <a:t>  &lt;/defs&gt;</a:t>
            </a:r>
            <a:br>
              <a:rPr lang="fr-FR" sz="1050" dirty="0">
                <a:ea typeface="MS Mincho" pitchFamily="49" charset="-128"/>
              </a:rPr>
            </a:br>
            <a:r>
              <a:rPr lang="fr-FR" sz="1050" dirty="0">
                <a:ea typeface="MS Mincho" pitchFamily="49" charset="-128"/>
              </a:rPr>
              <a:t>  &lt;ellipse cx="100" cy="300" rx="50" ry="100" style="opacity:50%;fill:black; stroke:black; stroke-width:1;filter:url(#blured);" /&gt;</a:t>
            </a:r>
            <a:br>
              <a:rPr lang="fr-FR" sz="1050" dirty="0">
                <a:ea typeface="MS Mincho" pitchFamily="49" charset="-128"/>
              </a:rPr>
            </a:br>
            <a:r>
              <a:rPr lang="fr-FR" sz="1050" dirty="0">
                <a:ea typeface="MS Mincho" pitchFamily="49" charset="-128"/>
              </a:rPr>
              <a:t>  &lt;polyline points="225,225 275,225 275,275 225,275" style="fill:none; stroke:black; stroke-width:1;filter:url(#blured);" /&gt;</a:t>
            </a:r>
            <a:br>
              <a:rPr lang="fr-FR" sz="1050" dirty="0">
                <a:ea typeface="MS Mincho" pitchFamily="49" charset="-128"/>
              </a:rPr>
            </a:br>
            <a:r>
              <a:rPr lang="fr-FR" sz="1050" dirty="0">
                <a:ea typeface="MS Mincho" pitchFamily="49" charset="-128"/>
              </a:rPr>
              <a:t>&lt;/svg&gt;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txBody>
          <a:bodyPr/>
          <a:lstStyle/>
          <a:p>
            <a:endParaRPr lang="fr-FR" dirty="0"/>
          </a:p>
        </p:txBody>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&lt;?xml version="1.0" standalone="no"?&gt;</a:t>
            </a:r>
            <a:br>
              <a:rPr lang="fr-FR" sz="1050" dirty="0">
                <a:ea typeface="MS Mincho" pitchFamily="49" charset="-128"/>
              </a:rPr>
            </a:br>
            <a:r>
              <a:rPr lang="fr-FR" sz="1050" dirty="0">
                <a:ea typeface="MS Mincho" pitchFamily="49" charset="-128"/>
              </a:rPr>
              <a:t>&lt;!DOCTYPE svg PUBLIC "-//W3C//DTD SVG 1.1//EN" "http://www.w3.org/Graphics/SVG/1.1/DTD/svg11.dtd"&gt;</a:t>
            </a:r>
            <a:br>
              <a:rPr lang="fr-FR" sz="1050" dirty="0">
                <a:ea typeface="MS Mincho" pitchFamily="49" charset="-128"/>
              </a:rPr>
            </a:br>
            <a:r>
              <a:rPr lang="fr-FR" sz="1050" dirty="0">
                <a:ea typeface="MS Mincho" pitchFamily="49" charset="-128"/>
              </a:rPr>
              <a:t>&lt;svg width="100%" height="100%" version="1.1" xmlns="http://www.w3.org/2000/svg"&gt;</a:t>
            </a:r>
            <a:br>
              <a:rPr lang="fr-FR" sz="1050" dirty="0">
                <a:ea typeface="MS Mincho" pitchFamily="49" charset="-128"/>
              </a:rPr>
            </a:br>
            <a:r>
              <a:rPr lang="fr-FR" sz="1050" dirty="0">
                <a:ea typeface="MS Mincho" pitchFamily="49" charset="-128"/>
              </a:rPr>
              <a:t>  &lt;rect x="20" y="20" width="250" height="250" style="fill:blue"&gt;</a:t>
            </a:r>
            <a:br>
              <a:rPr lang="fr-FR" sz="1050" dirty="0">
                <a:ea typeface="MS Mincho" pitchFamily="49" charset="-128"/>
              </a:rPr>
            </a:br>
            <a:r>
              <a:rPr lang="fr-FR" sz="1050" dirty="0">
                <a:ea typeface="MS Mincho" pitchFamily="49" charset="-128"/>
              </a:rPr>
              <a:t>    &lt;animate attributeType="CSS" attributeName="opacity" from="1" to="0" dur="3s" repeatCount="3" /&gt;</a:t>
            </a:r>
            <a:br>
              <a:rPr lang="fr-FR" sz="1050" dirty="0">
                <a:ea typeface="MS Mincho" pitchFamily="49" charset="-128"/>
              </a:rPr>
            </a:br>
            <a:r>
              <a:rPr lang="fr-FR" sz="1050" dirty="0">
                <a:ea typeface="MS Mincho" pitchFamily="49" charset="-128"/>
              </a:rPr>
              <a:t>  &lt;/rect&gt;</a:t>
            </a:r>
            <a:br>
              <a:rPr lang="fr-FR" sz="1050" dirty="0">
                <a:ea typeface="MS Mincho" pitchFamily="49" charset="-128"/>
              </a:rPr>
            </a:br>
            <a:r>
              <a:rPr lang="fr-FR" sz="1050" dirty="0">
                <a:ea typeface="MS Mincho" pitchFamily="49" charset="-128"/>
              </a:rPr>
              <a:t>&lt;/svg&gt;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&lt;?xml version="1.0" standalone="no"?&gt;</a:t>
            </a:r>
            <a:br>
              <a:rPr lang="fr-FR" sz="1050" dirty="0">
                <a:ea typeface="MS Mincho" pitchFamily="49" charset="-128"/>
              </a:rPr>
            </a:br>
            <a:r>
              <a:rPr lang="fr-FR" sz="1050" dirty="0">
                <a:ea typeface="MS Mincho" pitchFamily="49" charset="-128"/>
              </a:rPr>
              <a:t>&lt;!DOCTYPE svg PUBLIC "-//W3C//DTD SVG 1.1//EN" "http://www.w3.org/Graphics/SVG/1.1/DTD/svg11.dtd"&gt;</a:t>
            </a:r>
            <a:br>
              <a:rPr lang="fr-FR" sz="1050" dirty="0">
                <a:ea typeface="MS Mincho" pitchFamily="49" charset="-128"/>
              </a:rPr>
            </a:br>
            <a:r>
              <a:rPr lang="fr-FR" sz="1050" dirty="0">
                <a:ea typeface="MS Mincho" pitchFamily="49" charset="-128"/>
              </a:rPr>
              <a:t>&lt;svg width="100%" height="100%" version="1.1" xmlns="http://www.w3.org/2000/svg"&gt;</a:t>
            </a:r>
            <a:br>
              <a:rPr lang="fr-FR" sz="1050" dirty="0">
                <a:ea typeface="MS Mincho" pitchFamily="49" charset="-128"/>
              </a:rPr>
            </a:br>
            <a:r>
              <a:rPr lang="fr-FR" sz="1050" dirty="0">
                <a:ea typeface="MS Mincho" pitchFamily="49" charset="-128"/>
              </a:rPr>
              <a:t>  &lt;g transform="translate(80,150)"&gt;</a:t>
            </a:r>
            <a:br>
              <a:rPr lang="fr-FR" sz="1050" dirty="0">
                <a:ea typeface="MS Mincho" pitchFamily="49" charset="-128"/>
              </a:rPr>
            </a:br>
            <a:r>
              <a:rPr lang="fr-FR" sz="1050" dirty="0">
                <a:ea typeface="MS Mincho" pitchFamily="49" charset="-128"/>
              </a:rPr>
              <a:t>    &lt;text id="TextElement" x="0" y="0" style="font-family:Verdana;font-size:18"&gt; C'est du SVG ! &lt;animateMotion path="M 0 0 L 80 150" dur="5s" fill="freeze"/&gt;</a:t>
            </a:r>
            <a:br>
              <a:rPr lang="fr-FR" sz="1050" dirty="0">
                <a:ea typeface="MS Mincho" pitchFamily="49" charset="-128"/>
              </a:rPr>
            </a:br>
            <a:r>
              <a:rPr lang="fr-FR" sz="1050" dirty="0">
                <a:ea typeface="MS Mincho" pitchFamily="49" charset="-128"/>
              </a:rPr>
              <a:t>    &lt;/text&gt;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&lt;/svg&gt;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txBody>
          <a:bodyPr/>
          <a:lstStyle/>
          <a:p>
            <a:endParaRPr lang="fr-FR" dirty="0"/>
          </a:p>
        </p:txBody>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&lt;?xml version="1.0" encoding="iso-8859-1"?&gt;</a:t>
            </a:r>
            <a:br>
              <a:rPr lang="fr-FR" sz="1050" dirty="0"/>
            </a:br>
            <a:r>
              <a:rPr lang="fr-FR" sz="1050" dirty="0"/>
              <a:t>&lt;xsl:stylesheet xmlns:xsl="http://www.w3.org/1999/XSL/Transform" version="1.0"&gt;</a:t>
            </a:r>
            <a:br>
              <a:rPr lang="fr-FR" sz="1050" dirty="0"/>
            </a:br>
            <a:r>
              <a:rPr lang="fr-FR" sz="1050" dirty="0"/>
              <a:t>&lt;xsl:output method="xml" version="1.0" encoding="iso-8859-1" doctype-public="-//W3C//DTD XHTML 1.0 Transitional//EN" doctype-system="http://www.w3.org/TR/xhtml1/DTD/xhtml1-transitional.dtd"/&gt;</a:t>
            </a:r>
            <a:br>
              <a:rPr lang="fr-FR" sz="1050" dirty="0"/>
            </a:br>
            <a:r>
              <a:rPr lang="fr-FR" sz="1050" dirty="0"/>
              <a:t>  &lt;xsl:template match="/"&gt;</a:t>
            </a:r>
            <a:br>
              <a:rPr lang="fr-FR" sz="1050" dirty="0"/>
            </a:br>
            <a:r>
              <a:rPr lang="fr-FR" sz="1050" dirty="0"/>
              <a:t>&lt;html xmlns="http://www.w3.org/1999/xhtml" xmlns:svg="http://www.w3.org/2000/svg" xml:lang="fr"&gt;</a:t>
            </a:r>
            <a:br>
              <a:rPr lang="fr-FR" sz="1050" dirty="0"/>
            </a:br>
            <a:r>
              <a:rPr lang="fr-FR" sz="1050" dirty="0"/>
              <a:t> &lt;head&gt;</a:t>
            </a:r>
            <a:br>
              <a:rPr lang="fr-FR" sz="1050" dirty="0"/>
            </a:br>
            <a:r>
              <a:rPr lang="fr-FR" sz="1050" dirty="0"/>
              <a:t>  &lt;title&gt;GENERATION DE SVG ET XHTML EN XSLT&lt;/title&gt;</a:t>
            </a:r>
            <a:br>
              <a:rPr lang="fr-FR" sz="1050" dirty="0"/>
            </a:br>
            <a:r>
              <a:rPr lang="fr-FR" sz="1050" dirty="0"/>
              <a:t>  &lt;meta http-equiv="Content-Type" content="text/html;charset=iso-8859-1" /&gt;</a:t>
            </a:r>
            <a:br>
              <a:rPr lang="fr-FR" sz="1050" dirty="0"/>
            </a:br>
            <a:r>
              <a:rPr lang="fr-FR" sz="1050" dirty="0"/>
              <a:t>  &lt;object id="AdobeSVG" classid="clsid:78156a80-c6a1-4bbf-8e6a-3cd390eeb4e2"&gt;&lt;/object&gt;</a:t>
            </a:r>
            <a:br>
              <a:rPr lang="fr-FR" sz="1050" dirty="0"/>
            </a:br>
            <a:r>
              <a:rPr lang="fr-FR" sz="1050" dirty="0"/>
              <a:t>&lt;xsl:processing-instruction name="import"&gt;</a:t>
            </a:r>
            <a:br>
              <a:rPr lang="fr-FR" sz="1050" dirty="0"/>
            </a:br>
            <a:r>
              <a:rPr lang="fr-FR" sz="1050" dirty="0"/>
              <a:t>namespace="svg" implementation="#AdobeSVG"</a:t>
            </a:r>
            <a:br>
              <a:rPr lang="fr-FR" sz="1050" dirty="0"/>
            </a:br>
            <a:r>
              <a:rPr lang="fr-FR" sz="1050" dirty="0"/>
              <a:t>&lt;/xsl:processing-instruction&gt;</a:t>
            </a:r>
            <a:br>
              <a:rPr lang="fr-FR" sz="1050" dirty="0"/>
            </a:br>
            <a:r>
              <a:rPr lang="fr-FR" sz="1050" dirty="0"/>
              <a:t> &lt;/head&gt;</a:t>
            </a:r>
            <a:br>
              <a:rPr lang="fr-FR" sz="1050" dirty="0"/>
            </a:br>
            <a:r>
              <a:rPr lang="fr-FR" sz="1050" dirty="0"/>
              <a:t> &lt;body&gt;</a:t>
            </a:r>
            <a:br>
              <a:rPr lang="fr-FR" sz="1050" dirty="0"/>
            </a:br>
            <a:r>
              <a:rPr lang="fr-FR" sz="1050" dirty="0"/>
              <a:t>  &lt;h1&gt;Chiffre d'affaires par livre&lt;/h1&gt;</a:t>
            </a:r>
            <a:br>
              <a:rPr lang="fr-FR" sz="1050" dirty="0"/>
            </a:br>
            <a:r>
              <a:rPr lang="fr-FR" sz="1050" dirty="0"/>
              <a:t>  &lt;svg:svg width="500" height="500" viewBox="0 0 500 500" version="1.1"&gt;</a:t>
            </a:r>
            <a:br>
              <a:rPr lang="fr-FR" sz="1050" dirty="0"/>
            </a:br>
            <a:r>
              <a:rPr lang="fr-FR" sz="1050" dirty="0"/>
              <a:t>    &lt;svg:title&gt; SVG + XSL &lt;/svg:title&gt;</a:t>
            </a:r>
            <a:br>
              <a:rPr lang="fr-FR" sz="1050" dirty="0"/>
            </a:br>
            <a:r>
              <a:rPr lang="fr-FR" sz="1050" dirty="0"/>
              <a:t>    &lt;svg:desc&gt; Ceci est un exemple de SVG de base &lt;/svg:desc&gt;</a:t>
            </a:r>
            <a:br>
              <a:rPr lang="fr-FR" sz="1050" dirty="0"/>
            </a:br>
            <a:r>
              <a:rPr lang="fr-FR" sz="1050" dirty="0"/>
              <a:t>    &lt;xsl:for-each select="bibliotheque/livre"&gt;</a:t>
            </a:r>
            <a:br>
              <a:rPr lang="fr-FR" sz="1050" dirty="0"/>
            </a:br>
            <a:r>
              <a:rPr lang="fr-FR" sz="1050" dirty="0"/>
              <a:t>      &lt;svg:rect x="100px" y="{20*position()}px" width="{@ca}" height="20" style="fill:red; stroke:black; stroke-width:1"&gt;</a:t>
            </a:r>
            <a:br>
              <a:rPr lang="fr-FR" sz="1050" dirty="0"/>
            </a:br>
            <a:r>
              <a:rPr lang="fr-FR" sz="1050" dirty="0"/>
              <a:t>        &lt;svg:animate attributeName="width" attributeType="XML" begin="0s" dur="5s" fill="freeze" from="0" to="{@ca}"/&gt;</a:t>
            </a:r>
            <a:br>
              <a:rPr lang="fr-FR" sz="1050" dirty="0"/>
            </a:br>
            <a:r>
              <a:rPr lang="fr-FR" sz="1050" dirty="0"/>
              <a:t>      &lt;/svg:rect&gt;</a:t>
            </a:r>
            <a:br>
              <a:rPr lang="fr-FR" sz="1050" dirty="0"/>
            </a:br>
            <a:r>
              <a:rPr lang="fr-FR" sz="1050" dirty="0"/>
              <a:t>      &lt;svg:text x="10px" y="{20*position()+16}px" font-family="Arial" font-size="16px" font-weight="bold"&gt;&lt;xsl:value-of select="titre/text()"/&gt;&lt;/svg:text&gt;</a:t>
            </a:r>
            <a:br>
              <a:rPr lang="fr-FR" sz="1050" dirty="0"/>
            </a:br>
            <a:r>
              <a:rPr lang="fr-FR" sz="1050" dirty="0"/>
              <a:t>    &lt;/xsl:for-each&gt;</a:t>
            </a:r>
            <a:br>
              <a:rPr lang="fr-FR" sz="1050" dirty="0"/>
            </a:br>
            <a:r>
              <a:rPr lang="fr-FR" sz="1050" dirty="0"/>
              <a:t>  &lt;/svg:svg&gt; &lt;/body&gt;&lt;/html&gt;&lt;/xsl:template&gt;&lt;/xsl:stylesheet&gt;</a:t>
            </a:r>
          </a:p>
        </p:txBody>
      </p:sp>
    </p:spTree>
    <p:extLst>
      <p:ext uri="{BB962C8B-B14F-4D97-AF65-F5344CB8AC3E}">
        <p14:creationId xmlns:p14="http://schemas.microsoft.com/office/powerpoint/2010/main" val="3249823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dirty="0"/>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dirty="0"/>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dirty="0"/>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dirty="0"/>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r>
              <a:rPr lang="fr-FR" b="1" dirty="0"/>
              <a:t>*ou</a:t>
            </a:r>
            <a:r>
              <a:rPr lang="fr-FR" b="1" baseline="0" dirty="0"/>
              <a:t> wamp </a:t>
            </a:r>
            <a:endParaRPr lang="fr-FR" b="1" dirty="0"/>
          </a:p>
          <a:p>
            <a:r>
              <a:rPr lang="fr-FR" b="1" dirty="0"/>
              <a:t>JSON-server tuto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dirty="0"/>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dirty="0"/>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dirty="0"/>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dirty="0"/>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dirty="0"/>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dirty="0"/>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r>
              <a:rPr lang="fr-FR" dirty="0"/>
              <a:t>*alert( ) est bloquant pour l'execution du code js</a:t>
            </a:r>
          </a:p>
          <a:p>
            <a:endParaRPr lang="fr-FR" dirty="0"/>
          </a:p>
          <a:p>
            <a:r>
              <a:rPr lang="fr-FR" dirty="0"/>
              <a:t>**console.log permet de logger des object complets en gardant l'async</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dirty="0"/>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dirty="0"/>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dirty="0"/>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dirty="0"/>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dirty="0"/>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dirty="0"/>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Doc mdn des templates string : appelé des « </a:t>
            </a:r>
            <a:r>
              <a:rPr lang="fr-FR" i="1" dirty="0"/>
              <a:t>littérales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dirty="0"/>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dirty="0"/>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Ici une notion d’asynchronicité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dirty="0"/>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Ici une notion d’ 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dirty="0"/>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dirty="0"/>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dirty="0"/>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dirty="0"/>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wrapper High order peuvent être définit par une simple fonction.</a:t>
            </a:r>
          </a:p>
          <a:p>
            <a:endParaRPr lang="fr-FR" dirty="0"/>
          </a:p>
          <a:p>
            <a:r>
              <a:rPr lang="fr-FR" dirty="0"/>
              <a:t>Le décorateur apporte surtout de la lisibilité et de la maintenabilité du code en le rendant plus simple a lire et a écrire.</a:t>
            </a:r>
          </a:p>
          <a:p>
            <a:endParaRPr lang="fr-FR" dirty="0"/>
          </a:p>
          <a:p>
            <a:r>
              <a:rPr lang="fr-FR" dirty="0"/>
              <a:t>Il a pour seul rôle de substituer un @quelqueChose()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dirty="0"/>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dirty="0"/>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dirty="0"/>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dirty="0"/>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dirty="0"/>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dirty="0"/>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dirty="0"/>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dirty="0"/>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dirty="0"/>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posséde les memes fonctions : faire le café par exemple</a:t>
            </a:r>
          </a:p>
          <a:p>
            <a:endParaRPr lang="fr-FR" dirty="0"/>
          </a:p>
          <a:p>
            <a:r>
              <a:rPr lang="fr-FR" dirty="0"/>
              <a:t>Mais le fonctionnement n’est pas profilement le meme.</a:t>
            </a:r>
          </a:p>
          <a:p>
            <a:r>
              <a:rPr lang="fr-FR" dirty="0"/>
              <a:t>Le café cette fois , toujours présent mais un nouveau conteneur doit etre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dirty="0"/>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dirty="0"/>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a:t>extends , implements </a:t>
            </a:r>
            <a:r>
              <a:rPr lang="fr-FR" dirty="0"/>
              <a:t>se limite à forcer l’ éxistance de fonctions ou champs pour chaque implem.</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dirty="0"/>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dirty="0"/>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dirty="0"/>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On parle ici d’enumeration,</a:t>
            </a:r>
          </a:p>
          <a:p>
            <a:r>
              <a:rPr lang="fr-FR" dirty="0"/>
              <a:t>Chaque ensemble est definissable comme un type a part en tierre valant toujour un des champs disponible pour l’enumereration</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dirty="0"/>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b="1" u="sng" dirty="0"/>
              <a:t>Renomer un import avec as</a:t>
            </a:r>
          </a:p>
          <a:p>
            <a:r>
              <a:rPr lang="fr-FR" dirty="0"/>
              <a:t>Import { exportedVar as myNewVarName } fromm ‘./fichier’</a:t>
            </a:r>
          </a:p>
          <a:p>
            <a:endParaRPr lang="fr-FR" dirty="0"/>
          </a:p>
          <a:p>
            <a:r>
              <a:rPr lang="fr-FR" dirty="0"/>
              <a:t>Il existe d’autres paterns pour la construction de module </a:t>
            </a:r>
          </a:p>
          <a:p>
            <a:r>
              <a:rPr lang="fr-FR" dirty="0"/>
              <a:t>Cest autres moteur sont pris en charge par web pack</a:t>
            </a:r>
          </a:p>
          <a:p>
            <a:r>
              <a:rPr lang="fr-FR" dirty="0"/>
              <a:t>   </a:t>
            </a:r>
          </a:p>
          <a:p>
            <a:endParaRPr lang="fr-FR" dirty="0"/>
          </a:p>
          <a:p>
            <a:r>
              <a:rPr lang="fr-FR" dirty="0"/>
              <a:t> ex: pattern amd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dirty="0"/>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b="1" u="sng" dirty="0"/>
              <a:t>Doc tsc : </a:t>
            </a:r>
            <a:r>
              <a:rPr lang="fr-FR" dirty="0">
                <a:hlinkClick r:id="rId3"/>
              </a:rPr>
              <a:t>https://www.typescriptlang.org/docs/handbook/tsconfig-json.html</a:t>
            </a:r>
            <a:endParaRPr lang="fr-FR" dirty="0"/>
          </a:p>
          <a:p>
            <a:endParaRPr lang="fr-FR" dirty="0"/>
          </a:p>
          <a:p>
            <a:r>
              <a:rPr lang="fr-FR" b="1" u="sng" dirty="0"/>
              <a:t>Commande pour initialiser lefichier tscconfig.json:</a:t>
            </a:r>
          </a:p>
          <a:p>
            <a:r>
              <a:rPr lang="fr-FR" dirty="0"/>
              <a:t>tsc –init</a:t>
            </a:r>
          </a:p>
          <a:p>
            <a:endParaRPr lang="fr-FR" dirty="0"/>
          </a:p>
          <a:p>
            <a:r>
              <a:rPr lang="fr-FR" b="1" u="sng" dirty="0"/>
              <a:t>Generer dans le tsconfig</a:t>
            </a:r>
          </a:p>
          <a:p>
            <a:r>
              <a:rPr lang="fr-FR" dirty="0"/>
              <a:t>	</a:t>
            </a:r>
          </a:p>
          <a:p>
            <a:r>
              <a:rPr lang="fr-FR" sz="1200" b="0" kern="1200" dirty="0">
                <a:solidFill>
                  <a:schemeClr val="tx1"/>
                </a:solidFill>
                <a:effectLst/>
                <a:latin typeface="+mn-lt"/>
                <a:ea typeface="+mn-ea"/>
                <a:cs typeface="+mn-cs"/>
              </a:rPr>
              <a:t> "target": "es5",                          /* Specify ECMAScript target version: 'ES3' (default), 'ES5', 'ES2015', 'ES2016', 'ES2017', 'ES2018', 'ES2019', 'ES2020', or 'ESNEXT'. */</a:t>
            </a:r>
          </a:p>
          <a:p>
            <a:r>
              <a:rPr lang="fr-FR" sz="1200" b="0" kern="1200" dirty="0">
                <a:solidFill>
                  <a:schemeClr val="tx1"/>
                </a:solidFill>
                <a:effectLst/>
                <a:latin typeface="+mn-lt"/>
                <a:ea typeface="+mn-ea"/>
                <a:cs typeface="+mn-cs"/>
              </a:rPr>
              <a:t> "module": "commonjs",                     /* Specify module code generation: 'none', 'commonjs', 'amd', 'system', 'umd', 'es2015', 'es2020', or 'ESNext'.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dirty="0"/>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dirty="0"/>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dirty="0"/>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dirty="0"/>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txBody>
          <a:bodyPr/>
          <a:lstStyle/>
          <a:p>
            <a:endParaRPr lang="fr-FR" dirty="0"/>
          </a:p>
        </p:txBody>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a:ea typeface="MS Mincho" pitchFamily="49" charset="-128"/>
              </a:rPr>
              <a:t>Remote Procedure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dirty="0"/>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dirty="0"/>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dirty="0"/>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dirty="0"/>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dirty="0"/>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dirty="0"/>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Utiliser fetch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dirty="0"/>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"img/plonge.jpg"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"img/kid1.jpg"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"img/futurama1.jpg"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"img/fry1.jpg"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"img/trololo.jpg"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"memes":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"image_id": 1,</a:t>
            </a:r>
          </a:p>
          <a:p>
            <a:r>
              <a:rPr lang="fr-FR" sz="1200" kern="1200" dirty="0">
                <a:solidFill>
                  <a:schemeClr val="tx1"/>
                </a:solidFill>
                <a:latin typeface="+mn-lt"/>
                <a:ea typeface="+mn-ea"/>
                <a:cs typeface="+mn-cs"/>
              </a:rPr>
              <a:t>			"text":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dirty="0"/>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dirty="0"/>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dirty="0"/>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dirty="0"/>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dirty="0"/>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dirty="0"/>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dirty="0"/>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dirty="0"/>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L’extension .jsx / .tsx permet une meilleure prise en charge du code sous vs mais est facultatif un simple .js /.ts il sera traiter comme du potentiel jsx/tsx</a:t>
            </a:r>
          </a:p>
          <a:p>
            <a:r>
              <a:rPr lang="fr-FR" dirty="0"/>
              <a:t>Image de wikipedia : </a:t>
            </a:r>
            <a:r>
              <a:rPr lang="fr-FR" dirty="0">
                <a:hlinkClick r:id="rId3"/>
              </a:rPr>
              <a:t>https://fr.wikipedia.org/wiki/Moelle_spinale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dirty="0"/>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L’extension .jsx / .tsx permet une meilleure prise en charge du code sous vs mais est facultatif un simple .js /.ts il sera traiter comme du potentiel jsx/tsx</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dirty="0"/>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dirty="0"/>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dirty="0"/>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dirty="0"/>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dirty="0"/>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dirty="0"/>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dirty="0"/>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dirty="0"/>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dirty="0"/>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dirty="0"/>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dirty="0"/>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dirty="0"/>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dirty="0"/>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dirty="0"/>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dirty="0"/>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dirty="0"/>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dirty="0"/>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prop-types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dirty="0"/>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dirty="0"/>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dirty="0"/>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dirty="0"/>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dirty="0"/>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dirty="0"/>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dirty="0"/>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dirty="0"/>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dirty="0"/>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txBody>
          <a:bodyPr/>
          <a:lstStyle/>
          <a:p>
            <a:endParaRPr lang="fr-FR" dirty="0"/>
          </a:p>
        </p:txBody>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dirty="0"/>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1026" name="Picture 2" descr="ORSYS - Organisme de formation en IT, management et autres métiers">
            <a:extLst>
              <a:ext uri="{FF2B5EF4-FFF2-40B4-BE49-F238E27FC236}">
                <a16:creationId xmlns:a16="http://schemas.microsoft.com/office/drawing/2014/main" id="{50DE6454-6675-6922-83A2-05A355759F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4535" y="60668"/>
            <a:ext cx="4105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28962588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err="1"/>
              <a:t>Fichier.php</a:t>
            </a:r>
            <a:endParaRPr lang="fr-FR" dirty="0"/>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err="1"/>
              <a:t>Fichier.php</a:t>
            </a:r>
            <a:endParaRPr lang="fr-FR" dirty="0"/>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err="1"/>
              <a:t>Fichier.php</a:t>
            </a:r>
            <a:endParaRPr lang="fr-FR" dirty="0"/>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err="1"/>
              <a:t>Fichier.php</a:t>
            </a:r>
            <a:endParaRPr lang="fr-FR" dirty="0"/>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err="1"/>
              <a:t>Fichier.php</a:t>
            </a:r>
            <a:endParaRPr lang="fr-FR" dirty="0"/>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permalink</a:t>
            </a:r>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remove Options </a:t>
            </a:r>
            <a:r>
              <a:rPr lang="fr-FR" sz="1100" dirty="0"/>
              <a:t>(wp db)</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remove tables</a:t>
            </a:r>
            <a:r>
              <a:rPr lang="fr-FR" sz="1100" dirty="0"/>
              <a:t>(wp db)</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41932901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1151901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dirty="0"/>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dirty="0"/>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dirty="0"/>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dirty="0"/>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16/12/2025</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6928733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22530" name="Picture 2" descr="ORSYS - Organisme de formation en IT, management et autres métiers">
            <a:extLst>
              <a:ext uri="{FF2B5EF4-FFF2-40B4-BE49-F238E27FC236}">
                <a16:creationId xmlns:a16="http://schemas.microsoft.com/office/drawing/2014/main" id="{38F714A3-34E2-73FA-B86B-D0D3CE1E7C7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0952" y="2701158"/>
            <a:ext cx="6710096" cy="235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23554" name="Picture 2" descr="ORSYS - Organisme de formation en IT, management et autres métiers">
            <a:extLst>
              <a:ext uri="{FF2B5EF4-FFF2-40B4-BE49-F238E27FC236}">
                <a16:creationId xmlns:a16="http://schemas.microsoft.com/office/drawing/2014/main" id="{474F4181-0841-C33A-27D5-2B69C65EAB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6481" y="3540181"/>
            <a:ext cx="7539038" cy="264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3678042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197598404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13053768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30878249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dirty="0"/>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possibilitEs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a:solidFill>
                    <a:srgbClr val="007400"/>
                  </a:solidFill>
                  <a:latin typeface="inherit"/>
                </a:rPr>
                <a:t>Author:</a:t>
              </a:r>
              <a:r>
                <a:rPr lang="fr-FR" sz="1400" b="1" i="1" dirty="0">
                  <a:solidFill>
                    <a:srgbClr val="007400"/>
                  </a:solidFill>
                  <a:latin typeface="inherit"/>
                </a:rPr>
                <a:t> </a:t>
              </a:r>
              <a:r>
                <a:rPr lang="fr-FR" sz="1200" i="1" dirty="0">
                  <a:solidFill>
                    <a:srgbClr val="007400"/>
                  </a:solidFill>
                  <a:latin typeface="inherit"/>
                </a:rPr>
                <a:t>it’s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Path:</a:t>
              </a:r>
              <a:r>
                <a:rPr lang="fr-FR" sz="1400" i="1" dirty="0">
                  <a:solidFill>
                    <a:srgbClr val="007400"/>
                  </a:solidFill>
                  <a:latin typeface="inherit"/>
                </a:rPr>
                <a:t> </a:t>
              </a:r>
              <a:r>
                <a:rPr lang="fr-FR" sz="1200" i="1" dirty="0">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dirty="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dirty="0"/>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Prefixe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dirty="0"/>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12" name="Picture 2"/>
          <p:cNvPicPr>
            <a:picLocks noChangeAspect="1" noChangeArrowheads="1"/>
          </p:cNvPicPr>
          <p:nvPr/>
        </p:nvPicPr>
        <p:blipFill>
          <a:blip r:embed="rId2"/>
          <a:srcRect/>
          <a:stretch>
            <a:fillRect/>
          </a:stretch>
        </p:blipFill>
        <p:spPr bwMode="auto">
          <a:xfrm>
            <a:off x="1" y="3602764"/>
            <a:ext cx="4762491" cy="3440962"/>
          </a:xfrm>
          <a:prstGeom prst="rect">
            <a:avLst/>
          </a:prstGeom>
          <a:noFill/>
          <a:ln w="9525">
            <a:noFill/>
            <a:miter lim="800000"/>
            <a:headEnd/>
            <a:tailEnd/>
          </a:ln>
          <a:effectLst/>
        </p:spPr>
      </p:pic>
      <p:grpSp>
        <p:nvGrpSpPr>
          <p:cNvPr id="4" name="Groupe 3">
            <a:extLst>
              <a:ext uri="{FF2B5EF4-FFF2-40B4-BE49-F238E27FC236}">
                <a16:creationId xmlns:a16="http://schemas.microsoft.com/office/drawing/2014/main" id="{618A54B2-84FA-0EEB-7CD5-AB1151050E15}"/>
              </a:ext>
            </a:extLst>
          </p:cNvPr>
          <p:cNvGrpSpPr/>
          <p:nvPr userDrawn="1"/>
        </p:nvGrpSpPr>
        <p:grpSpPr>
          <a:xfrm>
            <a:off x="1428717" y="1643050"/>
            <a:ext cx="2000264" cy="1928826"/>
            <a:chOff x="1428717" y="1643050"/>
            <a:chExt cx="2000264" cy="1928826"/>
          </a:xfrm>
        </p:grpSpPr>
        <p:pic>
          <p:nvPicPr>
            <p:cNvPr id="10" name="Picture 3"/>
            <p:cNvPicPr>
              <a:picLocks noChangeAspect="1" noChangeArrowheads="1"/>
            </p:cNvPicPr>
            <p:nvPr/>
          </p:nvPicPr>
          <p:blipFill>
            <a:blip r:embed="rId3"/>
            <a:srcRect/>
            <a:stretch>
              <a:fillRect/>
            </a:stretch>
          </p:blipFill>
          <p:spPr bwMode="auto">
            <a:xfrm>
              <a:off x="1428717" y="1643050"/>
              <a:ext cx="2000264" cy="1928826"/>
            </a:xfrm>
            <a:prstGeom prst="rect">
              <a:avLst/>
            </a:prstGeom>
            <a:noFill/>
            <a:ln w="9525">
              <a:noFill/>
              <a:miter lim="800000"/>
              <a:headEnd/>
              <a:tailEnd/>
            </a:ln>
            <a:effectLst/>
          </p:spPr>
        </p:pic>
        <p:pic>
          <p:nvPicPr>
            <p:cNvPr id="24578" name="Picture 2" descr="ORSYS Formation | La Défense">
              <a:extLst>
                <a:ext uri="{FF2B5EF4-FFF2-40B4-BE49-F238E27FC236}">
                  <a16:creationId xmlns:a16="http://schemas.microsoft.com/office/drawing/2014/main" id="{066EDD77-EDA0-3A27-4063-0367C8EC391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854967" y="1990024"/>
              <a:ext cx="1193033" cy="11930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8216828"/>
      </p:ext>
    </p:extLst>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dirty="0"/>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dirty="0"/>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lvl1pPr>
              <a:defRPr>
                <a:latin typeface="+mn-lt"/>
              </a:defRPr>
            </a:lvl1pPr>
          </a:lstStyle>
          <a:p>
            <a:pPr lvl="0"/>
            <a:r>
              <a:rPr lang="fr-FR" dirty="0"/>
              <a:t>Cliquez pour modifier les styles du texte du masque</a:t>
            </a:r>
          </a:p>
          <a:p>
            <a:pPr lvl="1"/>
            <a:r>
              <a:rPr lang="fr-FR" dirty="0"/>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16/12/2025</a:t>
            </a:fld>
            <a:endParaRPr lang="fr-FR" dirty="0"/>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dirty="0"/>
          </a:p>
        </p:txBody>
      </p:sp>
      <p:sp>
        <p:nvSpPr>
          <p:cNvPr id="5" name="Footer Placeholder 22"/>
          <p:cNvSpPr>
            <a:spLocks noGrp="1"/>
          </p:cNvSpPr>
          <p:nvPr>
            <p:ph type="ftr" sz="quarter" idx="12"/>
          </p:nvPr>
        </p:nvSpPr>
        <p:spPr/>
        <p:txBody>
          <a:bodyPr/>
          <a:lstStyle>
            <a:lvl1pPr>
              <a:defRPr/>
            </a:lvl1pPr>
          </a:lstStyle>
          <a:p>
            <a:endParaRPr lang="fr-FR" dirty="0"/>
          </a:p>
        </p:txBody>
      </p:sp>
    </p:spTree>
    <p:extLst>
      <p:ext uri="{BB962C8B-B14F-4D97-AF65-F5344CB8AC3E}">
        <p14:creationId xmlns:p14="http://schemas.microsoft.com/office/powerpoint/2010/main" val="16919716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dirty="0"/>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16/12/2025</a:t>
            </a:fld>
            <a:endParaRPr lang="fr-FR" dirty="0"/>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dirty="0"/>
          </a:p>
        </p:txBody>
      </p:sp>
      <p:sp>
        <p:nvSpPr>
          <p:cNvPr id="12" name="Footer Placeholder 35"/>
          <p:cNvSpPr>
            <a:spLocks noGrp="1"/>
          </p:cNvSpPr>
          <p:nvPr>
            <p:ph type="ftr" sz="quarter" idx="20"/>
          </p:nvPr>
        </p:nvSpPr>
        <p:spPr/>
        <p:txBody>
          <a:bodyPr/>
          <a:lstStyle>
            <a:lvl1pPr>
              <a:defRPr/>
            </a:lvl1pPr>
          </a:lstStyle>
          <a:p>
            <a:endParaRPr lang="fr-FR" dirty="0"/>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16/12/2025</a:t>
            </a:fld>
            <a:endParaRPr lang="fr-FR" dirty="0"/>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dirty="0"/>
          </a:p>
        </p:txBody>
      </p:sp>
      <p:sp>
        <p:nvSpPr>
          <p:cNvPr id="12" name="Footer Placeholder 31"/>
          <p:cNvSpPr>
            <a:spLocks noGrp="1"/>
          </p:cNvSpPr>
          <p:nvPr>
            <p:ph type="ftr" sz="quarter" idx="17"/>
          </p:nvPr>
        </p:nvSpPr>
        <p:spPr/>
        <p:txBody>
          <a:bodyPr/>
          <a:lstStyle>
            <a:lvl1pPr>
              <a:defRPr/>
            </a:lvl1pPr>
          </a:lstStyle>
          <a:p>
            <a:endParaRPr lang="fr-FR" dirty="0"/>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16/12/2025</a:t>
            </a:fld>
            <a:endParaRPr lang="fr-FR" dirty="0"/>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dirty="0"/>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dirty="0">
                  <a:solidFill>
                    <a:srgbClr val="F2FDF7"/>
                  </a:solidFill>
                </a:rPr>
                <a:t>03</a:t>
              </a:r>
              <a:endParaRPr lang="en-US" altLang="en-US" sz="1800" dirty="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dirty="0"/>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dirty="0"/>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dirty="0"/>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permalink</a:t>
            </a:r>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remove Options </a:t>
            </a:r>
            <a:r>
              <a:rPr lang="fr-FR" sz="1100" dirty="0"/>
              <a:t>(wp db)</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remove tables</a:t>
            </a:r>
            <a:r>
              <a:rPr lang="fr-FR" sz="1100" dirty="0"/>
              <a:t>(wp db)</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dirty="0"/>
              <a:t>Cliquez sur l'icône pour ajouter une image</a:t>
            </a:r>
          </a:p>
        </p:txBody>
      </p:sp>
      <p:pic>
        <p:nvPicPr>
          <p:cNvPr id="2050" name="Picture 2" descr="ORSYS - Organisme de formation en IT, management et autres métiers">
            <a:extLst>
              <a:ext uri="{FF2B5EF4-FFF2-40B4-BE49-F238E27FC236}">
                <a16:creationId xmlns:a16="http://schemas.microsoft.com/office/drawing/2014/main" id="{A181E96D-5254-526D-29DE-F603E35565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494" y="155850"/>
            <a:ext cx="4105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dirty="0"/>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dirty="0"/>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dirty="0"/>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dirty="0"/>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dirty="0"/>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dirty="0"/>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dirty="0"/>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dirty="0"/>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dirty="0"/>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dirty="0"/>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dirty="0"/>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dirty="0"/>
          </a:p>
        </p:txBody>
      </p:sp>
      <p:pic>
        <p:nvPicPr>
          <p:cNvPr id="3074" name="Picture 2" descr="ORSYS - Organisme de formation en IT, management et autres métiers">
            <a:extLst>
              <a:ext uri="{FF2B5EF4-FFF2-40B4-BE49-F238E27FC236}">
                <a16:creationId xmlns:a16="http://schemas.microsoft.com/office/drawing/2014/main" id="{F643A0A1-30A6-C711-C575-49FCE0BBF8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70398" y="2068732"/>
            <a:ext cx="4105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dirty="0"/>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dirty="0"/>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dirty="0"/>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dirty="0"/>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6146" name="Picture 2" descr="ORSYS - Organisme de formation en IT, management et autres métiers">
            <a:extLst>
              <a:ext uri="{FF2B5EF4-FFF2-40B4-BE49-F238E27FC236}">
                <a16:creationId xmlns:a16="http://schemas.microsoft.com/office/drawing/2014/main" id="{97BB3F97-4C7F-E6B2-D5A5-E3C280DCA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3363" y="2709863"/>
            <a:ext cx="4105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7170" name="Picture 2" descr="ORSYS - Organisme de formation en IT, management et autres métiers">
            <a:extLst>
              <a:ext uri="{FF2B5EF4-FFF2-40B4-BE49-F238E27FC236}">
                <a16:creationId xmlns:a16="http://schemas.microsoft.com/office/drawing/2014/main" id="{7AF6D147-1B38-2825-4B04-702D01C167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13576" y="3202858"/>
            <a:ext cx="6582597" cy="230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dirty="0"/>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dirty="0"/>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194" name="Picture 2" descr="ORSYS - Organisme de formation en IT, management et autres métiers">
            <a:extLst>
              <a:ext uri="{FF2B5EF4-FFF2-40B4-BE49-F238E27FC236}">
                <a16:creationId xmlns:a16="http://schemas.microsoft.com/office/drawing/2014/main" id="{C74EAC2D-3CA4-2829-4037-CB11E1A691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400000">
            <a:off x="803119" y="2328453"/>
            <a:ext cx="6282596" cy="22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dirty="0"/>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possibilitEs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a:solidFill>
                    <a:srgbClr val="007400"/>
                  </a:solidFill>
                  <a:latin typeface="inherit"/>
                </a:rPr>
                <a:t>Author:</a:t>
              </a:r>
              <a:r>
                <a:rPr lang="fr-FR" sz="1400" b="1" i="1" dirty="0">
                  <a:solidFill>
                    <a:srgbClr val="007400"/>
                  </a:solidFill>
                  <a:latin typeface="inherit"/>
                </a:rPr>
                <a:t> </a:t>
              </a:r>
              <a:r>
                <a:rPr lang="fr-FR" sz="1200" i="1" dirty="0">
                  <a:solidFill>
                    <a:srgbClr val="007400"/>
                  </a:solidFill>
                  <a:latin typeface="inherit"/>
                </a:rPr>
                <a:t>it’s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Path:</a:t>
              </a:r>
              <a:r>
                <a:rPr lang="fr-FR" sz="1400" i="1" dirty="0">
                  <a:solidFill>
                    <a:srgbClr val="007400"/>
                  </a:solidFill>
                  <a:latin typeface="inherit"/>
                </a:rPr>
                <a:t> </a:t>
              </a:r>
              <a:r>
                <a:rPr lang="fr-FR" sz="1200" i="1" dirty="0">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dirty="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dirty="0"/>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Prefixe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dirty="0"/>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4098" name="Picture 2" descr="ORSYS - Organisme de formation en IT, management et autres métiers">
            <a:extLst>
              <a:ext uri="{FF2B5EF4-FFF2-40B4-BE49-F238E27FC236}">
                <a16:creationId xmlns:a16="http://schemas.microsoft.com/office/drawing/2014/main" id="{54939C71-2428-7EE8-8139-3A8690D45F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43340" y="1837504"/>
            <a:ext cx="4105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dirty="0"/>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16/12/2025</a:t>
            </a:fld>
            <a:endParaRPr lang="fr-FR" dirty="0"/>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dirty="0"/>
          </a:p>
        </p:txBody>
      </p:sp>
      <p:sp>
        <p:nvSpPr>
          <p:cNvPr id="12" name="Footer Placeholder 35"/>
          <p:cNvSpPr>
            <a:spLocks noGrp="1"/>
          </p:cNvSpPr>
          <p:nvPr>
            <p:ph type="ftr" sz="quarter" idx="20"/>
          </p:nvPr>
        </p:nvSpPr>
        <p:spPr/>
        <p:txBody>
          <a:bodyPr/>
          <a:lstStyle>
            <a:lvl1pPr>
              <a:defRPr/>
            </a:lvl1pPr>
          </a:lstStyle>
          <a:p>
            <a:endParaRPr lang="fr-FR" dirty="0"/>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16/12/2025</a:t>
            </a:fld>
            <a:endParaRPr lang="fr-FR" dirty="0"/>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dirty="0"/>
          </a:p>
        </p:txBody>
      </p:sp>
      <p:sp>
        <p:nvSpPr>
          <p:cNvPr id="12" name="Footer Placeholder 31"/>
          <p:cNvSpPr>
            <a:spLocks noGrp="1"/>
          </p:cNvSpPr>
          <p:nvPr>
            <p:ph type="ftr" sz="quarter" idx="17"/>
          </p:nvPr>
        </p:nvSpPr>
        <p:spPr/>
        <p:txBody>
          <a:bodyPr/>
          <a:lstStyle>
            <a:lvl1pPr>
              <a:defRPr/>
            </a:lvl1pPr>
          </a:lstStyle>
          <a:p>
            <a:endParaRPr lang="fr-FR" dirty="0"/>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re et contenu postit smal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17/12/2025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2793973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30481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pPr/>
              <a:t>17/12/2025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pPr/>
              <a:t>‹N°›</a:t>
            </a:fld>
            <a:endParaRPr lang="fr-FR"/>
          </a:p>
        </p:txBody>
      </p:sp>
      <p:sp>
        <p:nvSpPr>
          <p:cNvPr id="8" name="Espace réservé du contenu 2">
            <a:extLst>
              <a:ext uri="{FF2B5EF4-FFF2-40B4-BE49-F238E27FC236}">
                <a16:creationId xmlns:a16="http://schemas.microsoft.com/office/drawing/2014/main" id="{76CF5E94-55B8-E56C-3812-E543CE6305D1}"/>
              </a:ext>
            </a:extLst>
          </p:cNvPr>
          <p:cNvSpPr>
            <a:spLocks noGrp="1"/>
          </p:cNvSpPr>
          <p:nvPr>
            <p:ph idx="13" hasCustomPrompt="1"/>
          </p:nvPr>
        </p:nvSpPr>
        <p:spPr>
          <a:xfrm>
            <a:off x="4476739" y="3536830"/>
            <a:ext cx="7429552" cy="283236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Espace réservé du contenu 2">
            <a:extLst>
              <a:ext uri="{FF2B5EF4-FFF2-40B4-BE49-F238E27FC236}">
                <a16:creationId xmlns:a16="http://schemas.microsoft.com/office/drawing/2014/main" id="{CDEA718B-6D25-D3FD-6ED3-68F6A5984D0E}"/>
              </a:ext>
            </a:extLst>
          </p:cNvPr>
          <p:cNvSpPr>
            <a:spLocks noGrp="1"/>
          </p:cNvSpPr>
          <p:nvPr>
            <p:ph idx="14" hasCustomPrompt="1"/>
          </p:nvPr>
        </p:nvSpPr>
        <p:spPr>
          <a:xfrm>
            <a:off x="380961" y="1435100"/>
            <a:ext cx="4000528" cy="49340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00631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0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45978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pPr/>
              <a:t>17/12/2025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357668" y="428604"/>
            <a:ext cx="6215377" cy="7343795"/>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6771739" y="1000108"/>
            <a:ext cx="5039301" cy="5715039"/>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2849431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218" name="Picture 2" descr="ORSYS - Organisme de formation en IT, management et autres métiers">
            <a:extLst>
              <a:ext uri="{FF2B5EF4-FFF2-40B4-BE49-F238E27FC236}">
                <a16:creationId xmlns:a16="http://schemas.microsoft.com/office/drawing/2014/main" id="{FADA7F5E-6A89-BF52-6748-4E2DB9620A8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5046" y="157521"/>
            <a:ext cx="4105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6719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dirty="0"/>
              <a:t>Cliquez sur l'icône pour ajouter une image</a:t>
            </a:r>
          </a:p>
        </p:txBody>
      </p:sp>
      <p:pic>
        <p:nvPicPr>
          <p:cNvPr id="10242" name="Picture 2" descr="ORSYS - Organisme de formation en IT, management et autres métiers">
            <a:extLst>
              <a:ext uri="{FF2B5EF4-FFF2-40B4-BE49-F238E27FC236}">
                <a16:creationId xmlns:a16="http://schemas.microsoft.com/office/drawing/2014/main" id="{4C51D3CD-8AEB-61FE-02A3-FCFE8FD7C10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963" y="176870"/>
            <a:ext cx="4105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590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dirty="0"/>
          </a:p>
        </p:txBody>
      </p:sp>
      <p:pic>
        <p:nvPicPr>
          <p:cNvPr id="11266" name="Picture 2" descr="ORSYS - Organisme de formation en IT, management et autres métiers">
            <a:extLst>
              <a:ext uri="{FF2B5EF4-FFF2-40B4-BE49-F238E27FC236}">
                <a16:creationId xmlns:a16="http://schemas.microsoft.com/office/drawing/2014/main" id="{FDC2DB46-8BF6-7B9B-088C-D84ECB66432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82313" y="2169721"/>
            <a:ext cx="5750105" cy="201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4738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dirty="0"/>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12290" name="Picture 2" descr="ORSYS - Organisme de formation en IT, management et autres métiers">
            <a:extLst>
              <a:ext uri="{FF2B5EF4-FFF2-40B4-BE49-F238E27FC236}">
                <a16:creationId xmlns:a16="http://schemas.microsoft.com/office/drawing/2014/main" id="{04BF7F7A-ECE7-741D-393B-B084AAA3B5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45947" y="2081049"/>
            <a:ext cx="5900105" cy="2067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60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dirty="0"/>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dirty="0"/>
          </a:p>
        </p:txBody>
      </p:sp>
    </p:spTree>
    <p:extLst>
      <p:ext uri="{BB962C8B-B14F-4D97-AF65-F5344CB8AC3E}">
        <p14:creationId xmlns:p14="http://schemas.microsoft.com/office/powerpoint/2010/main" val="34713994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dirty="0"/>
          </a:p>
        </p:txBody>
      </p:sp>
    </p:spTree>
    <p:extLst>
      <p:ext uri="{BB962C8B-B14F-4D97-AF65-F5344CB8AC3E}">
        <p14:creationId xmlns:p14="http://schemas.microsoft.com/office/powerpoint/2010/main" val="1261605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5" name="Picture 3"/>
          <p:cNvPicPr>
            <a:picLocks noChangeAspect="1" noChangeArrowheads="1"/>
          </p:cNvPicPr>
          <p:nvPr/>
        </p:nvPicPr>
        <p:blipFill>
          <a:blip r:embed="rId2"/>
          <a:srcRect/>
          <a:stretch>
            <a:fillRect/>
          </a:stretch>
        </p:blipFill>
        <p:spPr bwMode="auto">
          <a:xfrm>
            <a:off x="1428717" y="1643050"/>
            <a:ext cx="2000264" cy="1928826"/>
          </a:xfrm>
          <a:prstGeom prst="rect">
            <a:avLst/>
          </a:prstGeom>
          <a:noFill/>
          <a:ln w="9525">
            <a:noFill/>
            <a:miter lim="800000"/>
            <a:headEnd/>
            <a:tailEnd/>
          </a:ln>
          <a:effectLst/>
        </p:spPr>
      </p:pic>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pic>
        <p:nvPicPr>
          <p:cNvPr id="13314" name="Picture 2" descr="ORSYS Formation | La Défense">
            <a:extLst>
              <a:ext uri="{FF2B5EF4-FFF2-40B4-BE49-F238E27FC236}">
                <a16:creationId xmlns:a16="http://schemas.microsoft.com/office/drawing/2014/main" id="{FE97622B-0CE3-784A-8BF5-B4C027E6582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841265" y="2010593"/>
            <a:ext cx="1216735" cy="121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044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dirty="0"/>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23301957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25802988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35682680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dirty="0"/>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permalink</a:t>
            </a:r>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remove Options </a:t>
            </a:r>
            <a:r>
              <a:rPr lang="fr-FR" sz="1100" dirty="0"/>
              <a:t>(wp db)</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remove tables</a:t>
            </a:r>
            <a:r>
              <a:rPr lang="fr-FR" sz="1100" dirty="0"/>
              <a:t>(wp db)</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dirty="0"/>
          </a:p>
        </p:txBody>
      </p:sp>
    </p:spTree>
    <p:extLst>
      <p:ext uri="{BB962C8B-B14F-4D97-AF65-F5344CB8AC3E}">
        <p14:creationId xmlns:p14="http://schemas.microsoft.com/office/powerpoint/2010/main" val="37886624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dirty="0"/>
          </a:p>
        </p:txBody>
      </p:sp>
    </p:spTree>
    <p:extLst>
      <p:ext uri="{BB962C8B-B14F-4D97-AF65-F5344CB8AC3E}">
        <p14:creationId xmlns:p14="http://schemas.microsoft.com/office/powerpoint/2010/main" val="7477893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dirty="0"/>
          </a:p>
        </p:txBody>
      </p:sp>
    </p:spTree>
    <p:extLst>
      <p:ext uri="{BB962C8B-B14F-4D97-AF65-F5344CB8AC3E}">
        <p14:creationId xmlns:p14="http://schemas.microsoft.com/office/powerpoint/2010/main" val="2293288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dirty="0"/>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5" name="Picture 3"/>
          <p:cNvPicPr>
            <a:picLocks noChangeAspect="1" noChangeArrowheads="1"/>
          </p:cNvPicPr>
          <p:nvPr/>
        </p:nvPicPr>
        <p:blipFill>
          <a:blip r:embed="rId2"/>
          <a:srcRect/>
          <a:stretch>
            <a:fillRect/>
          </a:stretch>
        </p:blipFill>
        <p:spPr bwMode="auto">
          <a:xfrm>
            <a:off x="1428717" y="1643050"/>
            <a:ext cx="2000264" cy="1928826"/>
          </a:xfrm>
          <a:prstGeom prst="rect">
            <a:avLst/>
          </a:prstGeom>
          <a:noFill/>
          <a:ln w="9525">
            <a:noFill/>
            <a:miter lim="800000"/>
            <a:headEnd/>
            <a:tailEnd/>
          </a:ln>
          <a:effectLst/>
        </p:spPr>
      </p:pic>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pic>
        <p:nvPicPr>
          <p:cNvPr id="5124" name="Picture 4" descr="ORSYS Formation | La Défense">
            <a:extLst>
              <a:ext uri="{FF2B5EF4-FFF2-40B4-BE49-F238E27FC236}">
                <a16:creationId xmlns:a16="http://schemas.microsoft.com/office/drawing/2014/main" id="{896E1311-83E5-03A7-31DF-FF4546D636A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841310" y="2009271"/>
            <a:ext cx="1144827" cy="114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dirty="0"/>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dirty="0"/>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dirty="0"/>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dirty="0"/>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dirty="0"/>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dirty="0"/>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dirty="0"/>
          </a:p>
        </p:txBody>
      </p:sp>
    </p:spTree>
    <p:extLst>
      <p:ext uri="{BB962C8B-B14F-4D97-AF65-F5344CB8AC3E}">
        <p14:creationId xmlns:p14="http://schemas.microsoft.com/office/powerpoint/2010/main" val="42834161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dirty="0"/>
          </a:p>
        </p:txBody>
      </p:sp>
    </p:spTree>
    <p:extLst>
      <p:ext uri="{BB962C8B-B14F-4D97-AF65-F5344CB8AC3E}">
        <p14:creationId xmlns:p14="http://schemas.microsoft.com/office/powerpoint/2010/main" val="305441689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dirty="0"/>
          </a:p>
        </p:txBody>
      </p:sp>
    </p:spTree>
    <p:extLst>
      <p:ext uri="{BB962C8B-B14F-4D97-AF65-F5344CB8AC3E}">
        <p14:creationId xmlns:p14="http://schemas.microsoft.com/office/powerpoint/2010/main" val="26653375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Tree>
    <p:extLst>
      <p:ext uri="{BB962C8B-B14F-4D97-AF65-F5344CB8AC3E}">
        <p14:creationId xmlns:p14="http://schemas.microsoft.com/office/powerpoint/2010/main" val="32878463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dirty="0"/>
          </a:p>
        </p:txBody>
      </p:sp>
    </p:spTree>
    <p:extLst>
      <p:ext uri="{BB962C8B-B14F-4D97-AF65-F5344CB8AC3E}">
        <p14:creationId xmlns:p14="http://schemas.microsoft.com/office/powerpoint/2010/main" val="3787031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dirty="0"/>
          </a:p>
        </p:txBody>
      </p:sp>
    </p:spTree>
    <p:extLst>
      <p:ext uri="{BB962C8B-B14F-4D97-AF65-F5344CB8AC3E}">
        <p14:creationId xmlns:p14="http://schemas.microsoft.com/office/powerpoint/2010/main" val="345268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dirty="0"/>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ORSYS - Organisme de formation en IT, management et autres métiers">
            <a:extLst>
              <a:ext uri="{FF2B5EF4-FFF2-40B4-BE49-F238E27FC236}">
                <a16:creationId xmlns:a16="http://schemas.microsoft.com/office/drawing/2014/main" id="{AC7682F5-16D2-9815-F784-8844ACE32F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73865" y="2269331"/>
            <a:ext cx="6620097" cy="231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5762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15362" name="Picture 2" descr="ORSYS - Organisme de formation en IT, management et autres métiers">
            <a:extLst>
              <a:ext uri="{FF2B5EF4-FFF2-40B4-BE49-F238E27FC236}">
                <a16:creationId xmlns:a16="http://schemas.microsoft.com/office/drawing/2014/main" id="{C5F94D34-A6B6-64D6-85F1-5CB10503E3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33456" y="3266911"/>
            <a:ext cx="7325088" cy="256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4127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dirty="0"/>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dirty="0"/>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16386" name="Picture 2" descr="ORSYS - Organisme de formation en IT, management et autres métiers">
            <a:extLst>
              <a:ext uri="{FF2B5EF4-FFF2-40B4-BE49-F238E27FC236}">
                <a16:creationId xmlns:a16="http://schemas.microsoft.com/office/drawing/2014/main" id="{773C6C83-5816-8A68-ED81-4B7CB382359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5400000">
            <a:off x="995149" y="2171280"/>
            <a:ext cx="7179832" cy="251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3974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dirty="0"/>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possibilitEs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a:solidFill>
                    <a:srgbClr val="007400"/>
                  </a:solidFill>
                  <a:latin typeface="inherit"/>
                </a:rPr>
                <a:t>Author:</a:t>
              </a:r>
              <a:r>
                <a:rPr lang="fr-FR" sz="1400" b="1" i="1" dirty="0">
                  <a:solidFill>
                    <a:srgbClr val="007400"/>
                  </a:solidFill>
                  <a:latin typeface="inherit"/>
                </a:rPr>
                <a:t> </a:t>
              </a:r>
              <a:r>
                <a:rPr lang="fr-FR" sz="1200" i="1" dirty="0">
                  <a:solidFill>
                    <a:srgbClr val="007400"/>
                  </a:solidFill>
                  <a:latin typeface="inherit"/>
                </a:rPr>
                <a:t>it’s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Path:</a:t>
              </a:r>
              <a:r>
                <a:rPr lang="fr-FR" sz="1400" i="1" dirty="0">
                  <a:solidFill>
                    <a:srgbClr val="007400"/>
                  </a:solidFill>
                  <a:latin typeface="inherit"/>
                </a:rPr>
                <a:t> </a:t>
              </a:r>
              <a:r>
                <a:rPr lang="fr-FR" sz="1200" i="1" dirty="0">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dirty="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dirty="0"/>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Prefixe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dirty="0"/>
          </a:p>
        </p:txBody>
      </p:sp>
    </p:spTree>
    <p:extLst>
      <p:ext uri="{BB962C8B-B14F-4D97-AF65-F5344CB8AC3E}">
        <p14:creationId xmlns:p14="http://schemas.microsoft.com/office/powerpoint/2010/main" val="5163000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16/12/2025</a:t>
            </a:fld>
            <a:endParaRPr lang="fr-FR" dirty="0"/>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dirty="0"/>
          </a:p>
        </p:txBody>
      </p:sp>
      <p:sp>
        <p:nvSpPr>
          <p:cNvPr id="12" name="Footer Placeholder 35"/>
          <p:cNvSpPr>
            <a:spLocks noGrp="1"/>
          </p:cNvSpPr>
          <p:nvPr>
            <p:ph type="ftr" sz="quarter" idx="20"/>
          </p:nvPr>
        </p:nvSpPr>
        <p:spPr/>
        <p:txBody>
          <a:bodyPr/>
          <a:lstStyle>
            <a:lvl1pPr>
              <a:defRPr/>
            </a:lvl1pPr>
          </a:lstStyle>
          <a:p>
            <a:endParaRPr lang="fr-FR" dirty="0"/>
          </a:p>
        </p:txBody>
      </p:sp>
    </p:spTree>
    <p:extLst>
      <p:ext uri="{BB962C8B-B14F-4D97-AF65-F5344CB8AC3E}">
        <p14:creationId xmlns:p14="http://schemas.microsoft.com/office/powerpoint/2010/main" val="2245449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16/12/2025</a:t>
            </a:fld>
            <a:endParaRPr lang="fr-FR" dirty="0"/>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dirty="0"/>
          </a:p>
        </p:txBody>
      </p:sp>
      <p:sp>
        <p:nvSpPr>
          <p:cNvPr id="12" name="Footer Placeholder 31"/>
          <p:cNvSpPr>
            <a:spLocks noGrp="1"/>
          </p:cNvSpPr>
          <p:nvPr>
            <p:ph type="ftr" sz="quarter" idx="17"/>
          </p:nvPr>
        </p:nvSpPr>
        <p:spPr/>
        <p:txBody>
          <a:bodyPr/>
          <a:lstStyle>
            <a:lvl1pPr>
              <a:defRPr/>
            </a:lvl1pPr>
          </a:lstStyle>
          <a:p>
            <a:endParaRPr lang="fr-FR" dirty="0"/>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dirty="0"/>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12" name="Picture 2"/>
          <p:cNvPicPr>
            <a:picLocks noChangeAspect="1" noChangeArrowheads="1"/>
          </p:cNvPicPr>
          <p:nvPr/>
        </p:nvPicPr>
        <p:blipFill>
          <a:blip r:embed="rId2"/>
          <a:srcRect/>
          <a:stretch>
            <a:fillRect/>
          </a:stretch>
        </p:blipFill>
        <p:spPr bwMode="auto">
          <a:xfrm>
            <a:off x="1" y="3602764"/>
            <a:ext cx="4762491" cy="3440962"/>
          </a:xfrm>
          <a:prstGeom prst="rect">
            <a:avLst/>
          </a:prstGeom>
          <a:noFill/>
          <a:ln w="9525">
            <a:noFill/>
            <a:miter lim="800000"/>
            <a:headEnd/>
            <a:tailEnd/>
          </a:ln>
          <a:effectLst/>
        </p:spPr>
      </p:pic>
      <p:grpSp>
        <p:nvGrpSpPr>
          <p:cNvPr id="4" name="Groupe 3">
            <a:extLst>
              <a:ext uri="{FF2B5EF4-FFF2-40B4-BE49-F238E27FC236}">
                <a16:creationId xmlns:a16="http://schemas.microsoft.com/office/drawing/2014/main" id="{9E4C6E96-6EAE-AD70-0CFF-ABCF1350CBF8}"/>
              </a:ext>
            </a:extLst>
          </p:cNvPr>
          <p:cNvGrpSpPr/>
          <p:nvPr userDrawn="1"/>
        </p:nvGrpSpPr>
        <p:grpSpPr>
          <a:xfrm>
            <a:off x="1428717" y="1643050"/>
            <a:ext cx="2000264" cy="1928826"/>
            <a:chOff x="1428717" y="1643050"/>
            <a:chExt cx="2000264" cy="1928826"/>
          </a:xfrm>
        </p:grpSpPr>
        <p:pic>
          <p:nvPicPr>
            <p:cNvPr id="10" name="Picture 3"/>
            <p:cNvPicPr>
              <a:picLocks noChangeAspect="1" noChangeArrowheads="1"/>
            </p:cNvPicPr>
            <p:nvPr/>
          </p:nvPicPr>
          <p:blipFill>
            <a:blip r:embed="rId3"/>
            <a:srcRect/>
            <a:stretch>
              <a:fillRect/>
            </a:stretch>
          </p:blipFill>
          <p:spPr bwMode="auto">
            <a:xfrm>
              <a:off x="1428717" y="1643050"/>
              <a:ext cx="2000264" cy="1928826"/>
            </a:xfrm>
            <a:prstGeom prst="rect">
              <a:avLst/>
            </a:prstGeom>
            <a:noFill/>
            <a:ln w="9525">
              <a:noFill/>
              <a:miter lim="800000"/>
              <a:headEnd/>
              <a:tailEnd/>
            </a:ln>
            <a:effectLst/>
          </p:spPr>
        </p:pic>
        <p:pic>
          <p:nvPicPr>
            <p:cNvPr id="17410" name="Picture 2" descr="ORSYS Formation | La Défense">
              <a:extLst>
                <a:ext uri="{FF2B5EF4-FFF2-40B4-BE49-F238E27FC236}">
                  <a16:creationId xmlns:a16="http://schemas.microsoft.com/office/drawing/2014/main" id="{0F4F78B4-896C-50D0-A3FE-05BDA058945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854967" y="2033581"/>
              <a:ext cx="1147763" cy="11477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055997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16/12/2025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dirty="0"/>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dirty="0"/>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16/12/2025</a:t>
            </a:fld>
            <a:endParaRPr lang="fr-FR" dirty="0"/>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dirty="0"/>
          </a:p>
        </p:txBody>
      </p:sp>
      <p:sp>
        <p:nvSpPr>
          <p:cNvPr id="5" name="Footer Placeholder 22"/>
          <p:cNvSpPr>
            <a:spLocks noGrp="1"/>
          </p:cNvSpPr>
          <p:nvPr>
            <p:ph type="ftr" sz="quarter" idx="12"/>
          </p:nvPr>
        </p:nvSpPr>
        <p:spPr/>
        <p:txBody>
          <a:bodyPr/>
          <a:lstStyle>
            <a:lvl1pPr>
              <a:defRPr/>
            </a:lvl1pPr>
          </a:lstStyle>
          <a:p>
            <a:endParaRPr lang="fr-FR" dirty="0"/>
          </a:p>
        </p:txBody>
      </p:sp>
    </p:spTree>
    <p:extLst>
      <p:ext uri="{BB962C8B-B14F-4D97-AF65-F5344CB8AC3E}">
        <p14:creationId xmlns:p14="http://schemas.microsoft.com/office/powerpoint/2010/main" val="26518493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18434" name="Picture 2" descr="ORSYS - Organisme de formation en IT, management et autres métiers">
            <a:extLst>
              <a:ext uri="{FF2B5EF4-FFF2-40B4-BE49-F238E27FC236}">
                <a16:creationId xmlns:a16="http://schemas.microsoft.com/office/drawing/2014/main" id="{76704713-042E-86B5-727E-1468413480F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6399"/>
            <a:ext cx="4105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dirty="0"/>
          </a:p>
        </p:txBody>
      </p:sp>
      <p:pic>
        <p:nvPicPr>
          <p:cNvPr id="19458" name="Picture 2" descr="ORSYS - Organisme de formation en IT, management et autres métiers">
            <a:extLst>
              <a:ext uri="{FF2B5EF4-FFF2-40B4-BE49-F238E27FC236}">
                <a16:creationId xmlns:a16="http://schemas.microsoft.com/office/drawing/2014/main" id="{64857A84-6F04-1AB4-1F55-30AC3ED4E04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519423">
            <a:off x="-138764" y="420491"/>
            <a:ext cx="5201682" cy="182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dirty="0"/>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20482" name="Picture 2" descr="ORSYS - Organisme de formation en IT, management et autres métiers">
            <a:extLst>
              <a:ext uri="{FF2B5EF4-FFF2-40B4-BE49-F238E27FC236}">
                <a16:creationId xmlns:a16="http://schemas.microsoft.com/office/drawing/2014/main" id="{C8094980-9891-B7DD-6DB7-7C1BC90D33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7087" y="124318"/>
            <a:ext cx="41052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dirty="0"/>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dirty="0"/>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grpSp>
        <p:nvGrpSpPr>
          <p:cNvPr id="9" name="Groupe 8">
            <a:extLst>
              <a:ext uri="{FF2B5EF4-FFF2-40B4-BE49-F238E27FC236}">
                <a16:creationId xmlns:a16="http://schemas.microsoft.com/office/drawing/2014/main" id="{46061B09-673B-8D55-5A1E-73CC51D3F203}"/>
              </a:ext>
            </a:extLst>
          </p:cNvPr>
          <p:cNvGrpSpPr/>
          <p:nvPr userDrawn="1"/>
        </p:nvGrpSpPr>
        <p:grpSpPr>
          <a:xfrm>
            <a:off x="1428717" y="1643050"/>
            <a:ext cx="2000264" cy="1928826"/>
            <a:chOff x="1428717" y="1643050"/>
            <a:chExt cx="2000264" cy="1928826"/>
          </a:xfrm>
        </p:grpSpPr>
        <p:pic>
          <p:nvPicPr>
            <p:cNvPr id="15" name="Picture 3"/>
            <p:cNvPicPr>
              <a:picLocks noChangeAspect="1" noChangeArrowheads="1"/>
            </p:cNvPicPr>
            <p:nvPr/>
          </p:nvPicPr>
          <p:blipFill>
            <a:blip r:embed="rId2"/>
            <a:srcRect/>
            <a:stretch>
              <a:fillRect/>
            </a:stretch>
          </p:blipFill>
          <p:spPr bwMode="auto">
            <a:xfrm>
              <a:off x="1428717" y="1643050"/>
              <a:ext cx="2000264" cy="1928826"/>
            </a:xfrm>
            <a:prstGeom prst="rect">
              <a:avLst/>
            </a:prstGeom>
            <a:noFill/>
            <a:ln w="9525">
              <a:noFill/>
              <a:miter lim="800000"/>
              <a:headEnd/>
              <a:tailEnd/>
            </a:ln>
            <a:effectLst/>
          </p:spPr>
        </p:pic>
        <p:pic>
          <p:nvPicPr>
            <p:cNvPr id="21506" name="Picture 2" descr="ORSYS Formation | La Défense">
              <a:extLst>
                <a:ext uri="{FF2B5EF4-FFF2-40B4-BE49-F238E27FC236}">
                  <a16:creationId xmlns:a16="http://schemas.microsoft.com/office/drawing/2014/main" id="{6366E3BE-7A75-CADA-320B-02771075A72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821628" y="2000242"/>
              <a:ext cx="1214442" cy="12144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04549909"/>
      </p:ext>
    </p:extLst>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16/12/2025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dirty="0"/>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16/12/2025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40231413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audio" Target="../media/audio1.wav"/><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47" Type="http://schemas.openxmlformats.org/officeDocument/2006/relationships/theme" Target="../theme/theme2.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9" Type="http://schemas.openxmlformats.org/officeDocument/2006/relationships/slideLayout" Target="../slideLayouts/slideLayout74.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49" Type="http://schemas.openxmlformats.org/officeDocument/2006/relationships/audio" Target="../media/audio1.wav"/><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 Id="rId48" Type="http://schemas.openxmlformats.org/officeDocument/2006/relationships/image" Target="../media/image1.jpeg"/><Relationship Id="rId8" Type="http://schemas.openxmlformats.org/officeDocument/2006/relationships/slideLayout" Target="../slideLayouts/slideLayout53.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slideLayout" Target="../slideLayouts/slideLayout91.xml"/><Relationship Id="rId20" Type="http://schemas.openxmlformats.org/officeDocument/2006/relationships/slideLayout" Target="../slideLayouts/slideLayout65.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9" Type="http://schemas.openxmlformats.org/officeDocument/2006/relationships/slideLayout" Target="../slideLayouts/slideLayout130.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42" Type="http://schemas.openxmlformats.org/officeDocument/2006/relationships/slideLayout" Target="../slideLayouts/slideLayout133.xml"/><Relationship Id="rId47" Type="http://schemas.openxmlformats.org/officeDocument/2006/relationships/audio" Target="../media/audio1.wav"/><Relationship Id="rId7" Type="http://schemas.openxmlformats.org/officeDocument/2006/relationships/slideLayout" Target="../slideLayouts/slideLayout9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slideLayout" Target="../slideLayouts/slideLayout128.xml"/><Relationship Id="rId40" Type="http://schemas.openxmlformats.org/officeDocument/2006/relationships/slideLayout" Target="../slideLayouts/slideLayout131.xml"/><Relationship Id="rId45" Type="http://schemas.openxmlformats.org/officeDocument/2006/relationships/theme" Target="../theme/theme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4" Type="http://schemas.openxmlformats.org/officeDocument/2006/relationships/slideLayout" Target="../slideLayouts/slideLayout135.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43" Type="http://schemas.openxmlformats.org/officeDocument/2006/relationships/slideLayout" Target="../slideLayouts/slideLayout134.xml"/><Relationship Id="rId8" Type="http://schemas.openxmlformats.org/officeDocument/2006/relationships/slideLayout" Target="../slideLayouts/slideLayout99.xml"/><Relationship Id="rId3" Type="http://schemas.openxmlformats.org/officeDocument/2006/relationships/slideLayout" Target="../slideLayouts/slideLayout94.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38" Type="http://schemas.openxmlformats.org/officeDocument/2006/relationships/slideLayout" Target="../slideLayouts/slideLayout129.xml"/><Relationship Id="rId46" Type="http://schemas.openxmlformats.org/officeDocument/2006/relationships/image" Target="../media/image1.jpeg"/><Relationship Id="rId20" Type="http://schemas.openxmlformats.org/officeDocument/2006/relationships/slideLayout" Target="../slideLayouts/slideLayout111.xml"/><Relationship Id="rId41"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7">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err="1"/>
              <a:t>Fichier.php</a:t>
            </a:r>
            <a:endParaRPr lang="fr-FR" dirty="0"/>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16/12/2025</a:t>
            </a:fld>
            <a:endParaRPr lang="fr-FR" dirty="0"/>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dirty="0"/>
          </a:p>
        </p:txBody>
      </p:sp>
      <p:sp>
        <p:nvSpPr>
          <p:cNvPr id="7" name="Bouton d'action : Suivant 6">
            <a:hlinkClick r:id="" action="ppaction://hlinkshowjump?jump=nextslide" highlightClick="1"/>
            <a:hlinkHover r:id="" action="ppaction://noaction">
              <a:snd r:embed="rId48"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noaction">
              <a:snd r:embed="rId48"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98" r:id="rId43"/>
    <p:sldLayoutId id="2147483799" r:id="rId44"/>
    <p:sldLayoutId id="2147483800" r:id="rId45"/>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err="1"/>
              <a:t>Fichier.php</a:t>
            </a:r>
            <a:endParaRPr lang="fr-FR" dirty="0"/>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16/12/2025</a:t>
            </a:fld>
            <a:endParaRPr lang="fr-FR" dirty="0"/>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err="1"/>
              <a:t>Fichier.php</a:t>
            </a:r>
            <a:endParaRPr lang="fr-FR" dirty="0"/>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16/12/2025</a:t>
            </a:fld>
            <a:endParaRPr lang="fr-FR" dirty="0"/>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dirty="0"/>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3.xml"/></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4.xml"/><Relationship Id="rId1" Type="http://schemas.openxmlformats.org/officeDocument/2006/relationships/slideLayout" Target="../slideLayouts/slideLayout44.xml"/><Relationship Id="rId4" Type="http://schemas.openxmlformats.org/officeDocument/2006/relationships/image" Target="../media/image89.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5.xml"/></Relationships>
</file>

<file path=ppt/slides/_rels/slide1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react-pdf.org/"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hyperlink" Target="https://github.com/diegomura/react-pdf/blob/master/packages/layout/src/page/getSize.js" TargetMode="External"/><Relationship Id="rId2" Type="http://schemas.openxmlformats.org/officeDocument/2006/relationships/notesSlide" Target="../notesSlides/notesSlide114.xml"/><Relationship Id="rId1" Type="http://schemas.openxmlformats.org/officeDocument/2006/relationships/slideLayout" Target="../slideLayouts/slideLayout9.xml"/><Relationship Id="rId6" Type="http://schemas.openxmlformats.org/officeDocument/2006/relationships/hyperlink" Target="https://react-pdf.org/advanced#debugging" TargetMode="External"/><Relationship Id="rId5" Type="http://schemas.openxmlformats.org/officeDocument/2006/relationships/hyperlink" Target="https://react-pdf.org/styling" TargetMode="External"/><Relationship Id="rId4" Type="http://schemas.openxmlformats.org/officeDocument/2006/relationships/hyperlink" Target="https://react-pdf.org/advanced#page-wrapping"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react-pdf.org/styling" TargetMode="External"/><Relationship Id="rId2" Type="http://schemas.openxmlformats.org/officeDocument/2006/relationships/hyperlink" Target="https://react-pdf.org/advanced#page-wrapping" TargetMode="External"/><Relationship Id="rId1" Type="http://schemas.openxmlformats.org/officeDocument/2006/relationships/slideLayout" Target="../slideLayouts/slideLayout9.xml"/><Relationship Id="rId5" Type="http://schemas.openxmlformats.org/officeDocument/2006/relationships/hyperlink" Target="https://react-pdf.org/advanced#debugging" TargetMode="External"/><Relationship Id="rId4" Type="http://schemas.openxmlformats.org/officeDocument/2006/relationships/hyperlink" Target="https://react-pdf.org/advanced#dynamic-content"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react-pdf.org/components#source-object" TargetMode="External"/><Relationship Id="rId2" Type="http://schemas.openxmlformats.org/officeDocument/2006/relationships/notesSlide" Target="../notesSlides/notesSlide115.xml"/><Relationship Id="rId1" Type="http://schemas.openxmlformats.org/officeDocument/2006/relationships/slideLayout" Target="../slideLayouts/slideLayout9.xml"/><Relationship Id="rId6" Type="http://schemas.openxmlformats.org/officeDocument/2006/relationships/hyperlink" Target="https://react-pdf.org/advanced#page-wrapping" TargetMode="External"/><Relationship Id="rId5" Type="http://schemas.openxmlformats.org/officeDocument/2006/relationships/hyperlink" Target="https://react-pdf.org/advanced#debugging" TargetMode="External"/><Relationship Id="rId4" Type="http://schemas.openxmlformats.org/officeDocument/2006/relationships/hyperlink" Target="https://react-pdf.org/styling"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react-pdf.org/components#link" TargetMode="External"/><Relationship Id="rId2" Type="http://schemas.openxmlformats.org/officeDocument/2006/relationships/hyperlink" Target="https://react-pdf.org/components#text" TargetMode="External"/><Relationship Id="rId1" Type="http://schemas.openxmlformats.org/officeDocument/2006/relationships/slideLayout" Target="../slideLayouts/slideLayout9.xml"/><Relationship Id="rId4" Type="http://schemas.openxmlformats.org/officeDocument/2006/relationships/hyperlink" Target="https://react-pdf.org/components#note" TargetMode="External"/></Relationships>
</file>

<file path=ppt/slides/_rels/slide129.xml.rels><?xml version="1.0" encoding="UTF-8" standalone="yes"?>
<Relationships xmlns="http://schemas.openxmlformats.org/package/2006/relationships"><Relationship Id="rId2" Type="http://schemas.openxmlformats.org/officeDocument/2006/relationships/hyperlink" Target="https://react-pdf.org/components#canvas"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19.xml"/><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9.xml"/></Relationships>
</file>

<file path=ppt/slides/_rels/slide1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4.xml"/><Relationship Id="rId1" Type="http://schemas.openxmlformats.org/officeDocument/2006/relationships/slideLayout" Target="../slideLayouts/slideLayout99.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6.xml"/><Relationship Id="rId1" Type="http://schemas.openxmlformats.org/officeDocument/2006/relationships/slideLayout" Target="../slideLayouts/slideLayout104.xml"/></Relationships>
</file>

<file path=ppt/slides/_rels/slide1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7.xml"/><Relationship Id="rId1" Type="http://schemas.openxmlformats.org/officeDocument/2006/relationships/slideLayout" Target="../slideLayouts/slideLayout11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8.xml"/><Relationship Id="rId1" Type="http://schemas.openxmlformats.org/officeDocument/2006/relationships/slideLayout" Target="../slideLayouts/slideLayout131.xml"/><Relationship Id="rId5" Type="http://schemas.openxmlformats.org/officeDocument/2006/relationships/image" Target="../media/image104.png"/><Relationship Id="rId4" Type="http://schemas.openxmlformats.org/officeDocument/2006/relationships/image" Target="../media/image103.png"/></Relationships>
</file>

<file path=ppt/slides/_rels/slide14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129.xml"/><Relationship Id="rId1" Type="http://schemas.openxmlformats.org/officeDocument/2006/relationships/slideLayout" Target="../slideLayouts/slideLayout108.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9.xml"/></Relationships>
</file>

<file path=ppt/slides/_rels/slide1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3.xml"/><Relationship Id="rId1" Type="http://schemas.openxmlformats.org/officeDocument/2006/relationships/slideLayout" Target="../slideLayouts/slideLayout99.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gif"/><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4.gif"/><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4.gif"/><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2.jpeg"/><Relationship Id="rId4" Type="http://schemas.openxmlformats.org/officeDocument/2006/relationships/image" Target="../media/image81.jpe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4.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a16="http://schemas.microsoft.com/office/drawing/2014/main"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a16="http://schemas.microsoft.com/office/drawing/2014/main"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a16="http://schemas.microsoft.com/office/drawing/2014/main"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(scafolding) avec un modèle déjà défini.</a:t>
            </a:r>
          </a:p>
          <a:p>
            <a:pPr lvl="3"/>
            <a:r>
              <a:rPr lang="fr-FR" dirty="0"/>
              <a:t>Configuration de webpack</a:t>
            </a:r>
          </a:p>
          <a:p>
            <a:pPr lvl="3"/>
            <a:r>
              <a:rPr lang="fr-FR" dirty="0"/>
              <a:t>Définition de la structure de fichier</a:t>
            </a:r>
          </a:p>
          <a:p>
            <a:pPr lvl="2"/>
            <a:r>
              <a:rPr lang="fr-FR" dirty="0"/>
              <a:t>La génération(scafolding)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a16="http://schemas.microsoft.com/office/drawing/2014/main"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a:t>Generate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a16="http://schemas.microsoft.com/office/drawing/2014/main"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a16="http://schemas.microsoft.com/office/drawing/2014/main"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a16="http://schemas.microsoft.com/office/drawing/2014/main"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a16="http://schemas.microsoft.com/office/drawing/2014/main"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E0F49-45E2-4406-8F13-A6686C0C1AEE}"/>
              </a:ext>
            </a:extLst>
          </p:cNvPr>
          <p:cNvSpPr>
            <a:spLocks noGrp="1"/>
          </p:cNvSpPr>
          <p:nvPr>
            <p:ph type="title"/>
          </p:nvPr>
        </p:nvSpPr>
        <p:spPr/>
        <p:txBody>
          <a:bodyPr/>
          <a:lstStyle/>
          <a:p>
            <a:r>
              <a:rPr lang="fr-FR" dirty="0"/>
              <a:t>Ecosysteme</a:t>
            </a:r>
          </a:p>
        </p:txBody>
      </p:sp>
      <p:sp>
        <p:nvSpPr>
          <p:cNvPr id="3" name="Espace réservé du texte 2">
            <a:extLst>
              <a:ext uri="{FF2B5EF4-FFF2-40B4-BE49-F238E27FC236}">
                <a16:creationId xmlns:a16="http://schemas.microsoft.com/office/drawing/2014/main" id="{C859436D-F654-4410-BCC1-E7079FBD3CB7}"/>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3236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E220C87-0767-40EE-A94C-8FC849B7ADCC}"/>
              </a:ext>
            </a:extLst>
          </p:cNvPr>
          <p:cNvSpPr>
            <a:spLocks noGrp="1"/>
          </p:cNvSpPr>
          <p:nvPr>
            <p:ph type="title"/>
          </p:nvPr>
        </p:nvSpPr>
        <p:spPr/>
        <p:txBody>
          <a:bodyPr/>
          <a:lstStyle/>
          <a:p>
            <a:r>
              <a:rPr lang="fr-FR" dirty="0"/>
              <a:t>React-bootstrap</a:t>
            </a:r>
          </a:p>
        </p:txBody>
      </p:sp>
      <p:sp>
        <p:nvSpPr>
          <p:cNvPr id="5" name="Espace réservé du contenu 4">
            <a:extLst>
              <a:ext uri="{FF2B5EF4-FFF2-40B4-BE49-F238E27FC236}">
                <a16:creationId xmlns:a16="http://schemas.microsoft.com/office/drawing/2014/main" id="{AFCD0FDD-8993-4770-B82E-CA714217C0F4}"/>
              </a:ext>
            </a:extLst>
          </p:cNvPr>
          <p:cNvSpPr>
            <a:spLocks noGrp="1"/>
          </p:cNvSpPr>
          <p:nvPr>
            <p:ph idx="1"/>
          </p:nvPr>
        </p:nvSpPr>
        <p:spPr/>
        <p:txBody>
          <a:bodyPr/>
          <a:lstStyle/>
          <a:p>
            <a:r>
              <a:rPr lang="fr-FR" dirty="0"/>
              <a:t>Permet une implémentation facile de bootstrap </a:t>
            </a:r>
          </a:p>
          <a:p>
            <a:pPr lvl="1"/>
            <a:r>
              <a:rPr lang="fr-FR" dirty="0"/>
              <a:t>Fonctionne sur les version </a:t>
            </a:r>
          </a:p>
          <a:p>
            <a:pPr lvl="2"/>
            <a:r>
              <a:rPr lang="fr-FR" dirty="0"/>
              <a:t>4 (par default)</a:t>
            </a:r>
          </a:p>
          <a:p>
            <a:pPr lvl="2"/>
            <a:r>
              <a:rPr lang="fr-FR" dirty="0"/>
              <a:t>3.4, ….</a:t>
            </a:r>
          </a:p>
          <a:p>
            <a:r>
              <a:rPr lang="fr-FR" dirty="0"/>
              <a:t>Permet d’avoir des objets de bootstrap sous forme de composants </a:t>
            </a:r>
          </a:p>
          <a:p>
            <a:endParaRPr lang="fr-FR" dirty="0"/>
          </a:p>
          <a:p>
            <a:r>
              <a:rPr lang="fr-FR" dirty="0"/>
              <a:t>Les glyphicons pour bootstrap 3**attention</a:t>
            </a:r>
          </a:p>
          <a:p>
            <a:r>
              <a:rPr lang="fr-FR" dirty="0"/>
              <a:t>Font awesome pour boostrap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E88726-C2B3-4923-B3F2-28FA3C666678}"/>
              </a:ext>
            </a:extLst>
          </p:cNvPr>
          <p:cNvSpPr>
            <a:spLocks noGrp="1"/>
          </p:cNvSpPr>
          <p:nvPr>
            <p:ph type="title"/>
          </p:nvPr>
        </p:nvSpPr>
        <p:spPr/>
        <p:txBody>
          <a:bodyPr/>
          <a:lstStyle/>
          <a:p>
            <a:r>
              <a:rPr lang="fr-FR" dirty="0"/>
              <a:t>React-map-gl</a:t>
            </a:r>
          </a:p>
        </p:txBody>
      </p:sp>
      <p:sp>
        <p:nvSpPr>
          <p:cNvPr id="3" name="Espace réservé du contenu 2">
            <a:extLst>
              <a:ext uri="{FF2B5EF4-FFF2-40B4-BE49-F238E27FC236}">
                <a16:creationId xmlns:a16="http://schemas.microsoft.com/office/drawing/2014/main" id="{01EF906D-5533-43D9-BCDE-755CFB336FB9}"/>
              </a:ext>
            </a:extLst>
          </p:cNvPr>
          <p:cNvSpPr>
            <a:spLocks noGrp="1"/>
          </p:cNvSpPr>
          <p:nvPr>
            <p:ph idx="1"/>
          </p:nvPr>
        </p:nvSpPr>
        <p:spPr/>
        <p:txBody>
          <a:bodyPr/>
          <a:lstStyle/>
          <a:p>
            <a:r>
              <a:rPr lang="fr-FR" dirty="0"/>
              <a:t>Gestion de map</a:t>
            </a:r>
          </a:p>
          <a:p>
            <a:endParaRPr lang="fr-FR" dirty="0"/>
          </a:p>
          <a:p>
            <a:r>
              <a:rPr lang="fr-FR" dirty="0"/>
              <a:t>Implem. de mapbox-gl pour angular</a:t>
            </a:r>
          </a:p>
          <a:p>
            <a:endParaRPr lang="fr-FR" dirty="0"/>
          </a:p>
          <a:p>
            <a:r>
              <a:rPr lang="fr-FR" dirty="0"/>
              <a:t>Concurrent de google maps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a16="http://schemas.microsoft.com/office/drawing/2014/main"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install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5D5BD-D352-4999-9594-DD8CAF4FF513}"/>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a:t>Redux manage un store pour stocker un état pour une app ou un groupe de composants</a:t>
            </a:r>
          </a:p>
          <a:p>
            <a:pPr lvl="2"/>
            <a:r>
              <a:rPr lang="fr-FR" dirty="0"/>
              <a:t>Il nécessite une fonction qui dispatch et exécute les taches possibles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à un réducer</a:t>
            </a:r>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React-redux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32F5-EC1B-4233-BC20-B7DFD549B5E9}"/>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reducer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def.)</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reducer</a:t>
            </a:r>
          </a:p>
          <a:p>
            <a:pPr lvl="3"/>
            <a:r>
              <a:rPr lang="fr-FR" dirty="0"/>
              <a:t>Il permet d’abonner des fonctions aux changements du state du magasin</a:t>
            </a:r>
          </a:p>
          <a:p>
            <a:pPr lvl="3"/>
            <a:r>
              <a:rPr lang="fr-FR" dirty="0"/>
              <a:t>Il </a:t>
            </a:r>
            <a:r>
              <a:rPr lang="fr-FR" b="1" i="1" dirty="0"/>
              <a:t>dispatch</a:t>
            </a:r>
            <a:r>
              <a:rPr lang="fr-FR" dirty="0"/>
              <a:t> les appels au reducer avec le renvoie de l’ancien state qu’il manage</a:t>
            </a:r>
          </a:p>
          <a:p>
            <a:pPr lvl="4"/>
            <a:r>
              <a:rPr lang="fr-FR" dirty="0"/>
              <a:t>Seul l’action sera a fournir</a:t>
            </a:r>
          </a:p>
          <a:p>
            <a:pPr lvl="4"/>
            <a:endParaRPr lang="fr-FR" dirty="0"/>
          </a:p>
          <a:p>
            <a:pPr lvl="2"/>
            <a:r>
              <a:rPr lang="fr-FR" dirty="0"/>
              <a:t>Création du store &amp; affectation du reducer</a:t>
            </a:r>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(action.type)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store.</a:t>
            </a:r>
            <a:r>
              <a:rPr lang="en-US" sz="1600" b="1" dirty="0">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a:solidFill>
                  <a:srgbClr val="000000"/>
                </a:solidFill>
                <a:latin typeface="Consolas" panose="020B0609020204030204" pitchFamily="49" charset="0"/>
              </a:rPr>
              <a:t>store.</a:t>
            </a:r>
            <a:r>
              <a:rPr lang="en-US" sz="1600" b="1" dirty="0">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store.</a:t>
            </a:r>
            <a:r>
              <a:rPr lang="en-US" sz="1600" b="1" dirty="0">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store.</a:t>
            </a:r>
            <a:r>
              <a:rPr lang="en-US" sz="1600" b="1" dirty="0">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B7152F-6C2D-7AB6-557E-D9614D5E29B8}"/>
              </a:ext>
            </a:extLst>
          </p:cNvPr>
          <p:cNvSpPr>
            <a:spLocks noGrp="1"/>
          </p:cNvSpPr>
          <p:nvPr>
            <p:ph type="title"/>
          </p:nvPr>
        </p:nvSpPr>
        <p:spPr/>
        <p:txBody>
          <a:bodyPr/>
          <a:lstStyle/>
          <a:p>
            <a:r>
              <a:rPr lang="fr-FR" dirty="0"/>
              <a:t>State &amp; Store</a:t>
            </a:r>
          </a:p>
        </p:txBody>
      </p:sp>
      <p:sp>
        <p:nvSpPr>
          <p:cNvPr id="3" name="Espace réservé du contenu 2">
            <a:extLst>
              <a:ext uri="{FF2B5EF4-FFF2-40B4-BE49-F238E27FC236}">
                <a16:creationId xmlns:a16="http://schemas.microsoft.com/office/drawing/2014/main" id="{94DDB71E-6B6F-F062-168F-146E21E78F6F}"/>
              </a:ext>
            </a:extLst>
          </p:cNvPr>
          <p:cNvSpPr>
            <a:spLocks noGrp="1"/>
          </p:cNvSpPr>
          <p:nvPr>
            <p:ph idx="1"/>
          </p:nvPr>
        </p:nvSpPr>
        <p:spPr/>
        <p:txBody>
          <a:bodyPr>
            <a:normAutofit fontScale="77500" lnSpcReduction="20000"/>
          </a:bodyPr>
          <a:lstStyle/>
          <a:p>
            <a:r>
              <a:rPr lang="fr-FR" dirty="0"/>
              <a:t>2 constructions possible : </a:t>
            </a:r>
          </a:p>
          <a:p>
            <a:pPr lvl="1"/>
            <a:r>
              <a:rPr lang="fr-FR" i="1" dirty="0">
                <a:solidFill>
                  <a:schemeClr val="accent2"/>
                </a:solidFill>
              </a:rPr>
              <a:t>State</a:t>
            </a:r>
            <a:r>
              <a:rPr lang="fr-FR" dirty="0">
                <a:solidFill>
                  <a:schemeClr val="accent2"/>
                </a:solidFill>
              </a:rPr>
              <a:t> locaux distribués par props</a:t>
            </a:r>
          </a:p>
          <a:p>
            <a:pPr lvl="2"/>
            <a:r>
              <a:rPr lang="fr-FR" dirty="0"/>
              <a:t>Impose un/des </a:t>
            </a:r>
            <a:r>
              <a:rPr lang="fr-FR" b="1" dirty="0">
                <a:solidFill>
                  <a:schemeClr val="accent2"/>
                </a:solidFill>
              </a:rPr>
              <a:t>composants</a:t>
            </a:r>
            <a:r>
              <a:rPr lang="fr-FR" dirty="0"/>
              <a:t> pour </a:t>
            </a:r>
            <a:r>
              <a:rPr lang="fr-FR" b="1" dirty="0">
                <a:solidFill>
                  <a:schemeClr val="accent2"/>
                </a:solidFill>
              </a:rPr>
              <a:t>maintient</a:t>
            </a:r>
            <a:r>
              <a:rPr lang="fr-FR" dirty="0"/>
              <a:t> du </a:t>
            </a:r>
            <a:r>
              <a:rPr lang="fr-FR" b="1" dirty="0">
                <a:solidFill>
                  <a:schemeClr val="accent2"/>
                </a:solidFill>
              </a:rPr>
              <a:t>state</a:t>
            </a:r>
          </a:p>
          <a:p>
            <a:pPr lvl="2"/>
            <a:r>
              <a:rPr lang="fr-FR" dirty="0"/>
              <a:t>Gestion de </a:t>
            </a:r>
            <a:r>
              <a:rPr lang="fr-FR" b="1" dirty="0">
                <a:solidFill>
                  <a:schemeClr val="accent2"/>
                </a:solidFill>
              </a:rPr>
              <a:t>propagation</a:t>
            </a:r>
            <a:r>
              <a:rPr lang="fr-FR" dirty="0"/>
              <a:t> de </a:t>
            </a:r>
            <a:r>
              <a:rPr lang="fr-FR" b="1" dirty="0">
                <a:solidFill>
                  <a:schemeClr val="accent2"/>
                </a:solidFill>
              </a:rPr>
              <a:t>l’état</a:t>
            </a:r>
            <a:r>
              <a:rPr lang="fr-FR" dirty="0"/>
              <a:t> </a:t>
            </a:r>
            <a:r>
              <a:rPr lang="fr-FR" b="1" dirty="0">
                <a:solidFill>
                  <a:schemeClr val="accent2"/>
                </a:solidFill>
              </a:rPr>
              <a:t>niveau</a:t>
            </a:r>
            <a:r>
              <a:rPr lang="fr-FR" dirty="0"/>
              <a:t> d’arborescence </a:t>
            </a:r>
            <a:r>
              <a:rPr lang="fr-FR" b="1" dirty="0">
                <a:solidFill>
                  <a:schemeClr val="accent2"/>
                </a:solidFill>
              </a:rPr>
              <a:t>par</a:t>
            </a:r>
            <a:r>
              <a:rPr lang="fr-FR" dirty="0"/>
              <a:t> </a:t>
            </a:r>
            <a:r>
              <a:rPr lang="fr-FR" b="1" dirty="0">
                <a:solidFill>
                  <a:schemeClr val="accent2"/>
                </a:solidFill>
              </a:rPr>
              <a:t>niveau</a:t>
            </a:r>
            <a:r>
              <a:rPr lang="fr-FR" dirty="0"/>
              <a:t> d’arborescence</a:t>
            </a:r>
          </a:p>
          <a:p>
            <a:pPr lvl="2"/>
            <a:r>
              <a:rPr lang="fr-FR" b="1" dirty="0">
                <a:solidFill>
                  <a:schemeClr val="accent2"/>
                </a:solidFill>
              </a:rPr>
              <a:t>Composants dépendants </a:t>
            </a:r>
            <a:r>
              <a:rPr lang="fr-FR" dirty="0"/>
              <a:t>de la fourniture des données d’état depuis le parent</a:t>
            </a:r>
          </a:p>
          <a:p>
            <a:pPr lvl="2"/>
            <a:r>
              <a:rPr lang="fr-FR" dirty="0"/>
              <a:t>Impose des </a:t>
            </a:r>
            <a:r>
              <a:rPr lang="fr-FR" b="1" dirty="0">
                <a:solidFill>
                  <a:schemeClr val="accent2"/>
                </a:solidFill>
              </a:rPr>
              <a:t>rechargements</a:t>
            </a:r>
            <a:r>
              <a:rPr lang="fr-FR" dirty="0"/>
              <a:t> </a:t>
            </a:r>
            <a:r>
              <a:rPr lang="fr-FR" b="1" dirty="0">
                <a:solidFill>
                  <a:schemeClr val="accent2"/>
                </a:solidFill>
              </a:rPr>
              <a:t>complet</a:t>
            </a:r>
            <a:r>
              <a:rPr lang="fr-FR" dirty="0"/>
              <a:t> </a:t>
            </a:r>
            <a:r>
              <a:rPr lang="fr-FR" b="1" dirty="0">
                <a:solidFill>
                  <a:schemeClr val="accent2"/>
                </a:solidFill>
              </a:rPr>
              <a:t>d’arborescence</a:t>
            </a:r>
            <a:r>
              <a:rPr lang="fr-FR" dirty="0"/>
              <a:t> enfant (a partir du composant maintenant le state) à chaque changement</a:t>
            </a:r>
          </a:p>
          <a:p>
            <a:pPr lvl="2"/>
            <a:r>
              <a:rPr lang="fr-FR" b="1" dirty="0">
                <a:solidFill>
                  <a:schemeClr val="accent2"/>
                </a:solidFill>
              </a:rPr>
              <a:t>Corruption</a:t>
            </a:r>
            <a:r>
              <a:rPr lang="fr-FR" dirty="0"/>
              <a:t> possible des états par les composants (</a:t>
            </a:r>
            <a:r>
              <a:rPr lang="fr-FR" dirty="0" err="1"/>
              <a:t>useState</a:t>
            </a:r>
            <a:r>
              <a:rPr lang="fr-FR" dirty="0"/>
              <a:t>)</a:t>
            </a:r>
          </a:p>
          <a:p>
            <a:pPr lvl="1"/>
            <a:endParaRPr lang="fr-FR" dirty="0"/>
          </a:p>
          <a:p>
            <a:pPr lvl="1"/>
            <a:r>
              <a:rPr lang="fr-FR" i="1" dirty="0">
                <a:solidFill>
                  <a:schemeClr val="accent1"/>
                </a:solidFill>
              </a:rPr>
              <a:t>State</a:t>
            </a:r>
            <a:r>
              <a:rPr lang="fr-FR" dirty="0">
                <a:solidFill>
                  <a:schemeClr val="accent1"/>
                </a:solidFill>
              </a:rPr>
              <a:t> partagé par un store</a:t>
            </a:r>
          </a:p>
          <a:p>
            <a:pPr lvl="2"/>
            <a:r>
              <a:rPr lang="fr-FR" dirty="0"/>
              <a:t>Les composants sont </a:t>
            </a:r>
            <a:r>
              <a:rPr lang="fr-FR" b="1" dirty="0">
                <a:solidFill>
                  <a:schemeClr val="accent1"/>
                </a:solidFill>
              </a:rPr>
              <a:t>autonome</a:t>
            </a:r>
            <a:r>
              <a:rPr lang="fr-FR" dirty="0"/>
              <a:t> pour l’accès aux états</a:t>
            </a:r>
          </a:p>
          <a:p>
            <a:pPr lvl="2"/>
            <a:r>
              <a:rPr lang="fr-FR" dirty="0"/>
              <a:t>Le </a:t>
            </a:r>
            <a:r>
              <a:rPr lang="fr-FR" b="1" dirty="0">
                <a:solidFill>
                  <a:schemeClr val="accent1"/>
                </a:solidFill>
              </a:rPr>
              <a:t>store</a:t>
            </a:r>
            <a:r>
              <a:rPr lang="fr-FR" dirty="0"/>
              <a:t> manage et </a:t>
            </a:r>
            <a:r>
              <a:rPr lang="fr-FR" b="1" dirty="0">
                <a:solidFill>
                  <a:schemeClr val="accent1"/>
                </a:solidFill>
              </a:rPr>
              <a:t>contrôle</a:t>
            </a:r>
            <a:r>
              <a:rPr lang="fr-FR" dirty="0"/>
              <a:t> les capacités de </a:t>
            </a:r>
            <a:r>
              <a:rPr lang="fr-FR" b="1" dirty="0">
                <a:solidFill>
                  <a:schemeClr val="accent1"/>
                </a:solidFill>
              </a:rPr>
              <a:t>modifications</a:t>
            </a:r>
          </a:p>
          <a:p>
            <a:pPr lvl="2"/>
            <a:r>
              <a:rPr lang="fr-FR" b="1" dirty="0">
                <a:solidFill>
                  <a:schemeClr val="accent1"/>
                </a:solidFill>
              </a:rPr>
              <a:t>Alerte</a:t>
            </a:r>
            <a:r>
              <a:rPr lang="fr-FR" dirty="0"/>
              <a:t> les </a:t>
            </a:r>
            <a:r>
              <a:rPr lang="fr-FR" b="1" dirty="0">
                <a:solidFill>
                  <a:schemeClr val="accent1"/>
                </a:solidFill>
              </a:rPr>
              <a:t>composants</a:t>
            </a:r>
            <a:r>
              <a:rPr lang="fr-FR" dirty="0"/>
              <a:t> </a:t>
            </a:r>
            <a:r>
              <a:rPr lang="fr-FR" b="1" dirty="0">
                <a:solidFill>
                  <a:schemeClr val="accent1"/>
                </a:solidFill>
              </a:rPr>
              <a:t>connectés</a:t>
            </a:r>
            <a:r>
              <a:rPr lang="fr-FR" dirty="0"/>
              <a:t> des modifications </a:t>
            </a:r>
          </a:p>
          <a:p>
            <a:pPr lvl="2"/>
            <a:r>
              <a:rPr lang="fr-FR" dirty="0"/>
              <a:t>Permet le </a:t>
            </a:r>
            <a:r>
              <a:rPr lang="fr-FR" b="1" dirty="0">
                <a:solidFill>
                  <a:schemeClr val="accent1"/>
                </a:solidFill>
              </a:rPr>
              <a:t>rendu</a:t>
            </a:r>
            <a:r>
              <a:rPr lang="fr-FR" dirty="0"/>
              <a:t> </a:t>
            </a:r>
            <a:r>
              <a:rPr lang="fr-FR" b="1" dirty="0">
                <a:solidFill>
                  <a:schemeClr val="accent1"/>
                </a:solidFill>
              </a:rPr>
              <a:t>uniquement</a:t>
            </a:r>
            <a:r>
              <a:rPr lang="fr-FR" dirty="0"/>
              <a:t> des </a:t>
            </a:r>
            <a:r>
              <a:rPr lang="fr-FR" b="1" dirty="0">
                <a:solidFill>
                  <a:schemeClr val="accent1"/>
                </a:solidFill>
              </a:rPr>
              <a:t>composants</a:t>
            </a:r>
            <a:r>
              <a:rPr lang="fr-FR" dirty="0"/>
              <a:t> </a:t>
            </a:r>
            <a:r>
              <a:rPr lang="fr-FR" b="1" dirty="0">
                <a:solidFill>
                  <a:schemeClr val="accent1"/>
                </a:solidFill>
              </a:rPr>
              <a:t>connectés</a:t>
            </a:r>
            <a:r>
              <a:rPr lang="fr-FR" dirty="0"/>
              <a:t> aux données </a:t>
            </a:r>
          </a:p>
          <a:p>
            <a:pPr lvl="3"/>
            <a:r>
              <a:rPr lang="fr-FR" dirty="0"/>
              <a:t>uniquement </a:t>
            </a:r>
            <a:r>
              <a:rPr lang="fr-FR" b="1" dirty="0">
                <a:solidFill>
                  <a:schemeClr val="accent1"/>
                </a:solidFill>
              </a:rPr>
              <a:t>si le changement doit les affecter</a:t>
            </a:r>
          </a:p>
        </p:txBody>
      </p:sp>
      <p:sp>
        <p:nvSpPr>
          <p:cNvPr id="4" name="Espace réservé du contenu 3">
            <a:extLst>
              <a:ext uri="{FF2B5EF4-FFF2-40B4-BE49-F238E27FC236}">
                <a16:creationId xmlns:a16="http://schemas.microsoft.com/office/drawing/2014/main" id="{94821788-E8DA-1B3F-6F0F-7AC8ED583DFF}"/>
              </a:ext>
            </a:extLst>
          </p:cNvPr>
          <p:cNvSpPr>
            <a:spLocks noGrp="1"/>
          </p:cNvSpPr>
          <p:nvPr>
            <p:ph sz="quarter" idx="13"/>
          </p:nvPr>
        </p:nvSpPr>
        <p:spPr/>
        <p:txBody>
          <a:bodyPr>
            <a:normAutofit fontScale="92500"/>
          </a:bodyPr>
          <a:lstStyle/>
          <a:p>
            <a:r>
              <a:rPr lang="fr-FR" dirty="0"/>
              <a:t>L’état local a toujours son usage</a:t>
            </a:r>
          </a:p>
          <a:p>
            <a:pPr lvl="1"/>
            <a:r>
              <a:rPr lang="fr-FR" dirty="0"/>
              <a:t>Lorsque les informations stocké sont propre au composant et sans besoin de partage</a:t>
            </a:r>
          </a:p>
          <a:p>
            <a:endParaRPr lang="fr-FR" dirty="0"/>
          </a:p>
          <a:p>
            <a:r>
              <a:rPr lang="fr-FR" dirty="0"/>
              <a:t>Le store ne stock de des datas sérialisables</a:t>
            </a:r>
          </a:p>
          <a:p>
            <a:endParaRPr lang="fr-FR" dirty="0"/>
          </a:p>
          <a:p>
            <a:r>
              <a:rPr lang="fr-FR" dirty="0"/>
              <a:t>NB : il est préférable de concevoir le magasin et a structuration de data en amont</a:t>
            </a:r>
          </a:p>
          <a:p>
            <a:endParaRPr lang="fr-FR" dirty="0"/>
          </a:p>
        </p:txBody>
      </p:sp>
    </p:spTree>
    <p:extLst>
      <p:ext uri="{BB962C8B-B14F-4D97-AF65-F5344CB8AC3E}">
        <p14:creationId xmlns:p14="http://schemas.microsoft.com/office/powerpoint/2010/main" val="10194133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33455A8-C039-6CB4-B825-0E4588E598D8}"/>
              </a:ext>
            </a:extLst>
          </p:cNvPr>
          <p:cNvSpPr>
            <a:spLocks noGrp="1"/>
          </p:cNvSpPr>
          <p:nvPr>
            <p:ph type="title"/>
          </p:nvPr>
        </p:nvSpPr>
        <p:spPr/>
        <p:txBody>
          <a:bodyPr/>
          <a:lstStyle/>
          <a:p>
            <a:r>
              <a:rPr lang="fr-FR" dirty="0"/>
              <a:t>Redux devtools</a:t>
            </a:r>
          </a:p>
        </p:txBody>
      </p:sp>
      <p:pic>
        <p:nvPicPr>
          <p:cNvPr id="11" name="Espace réservé du contenu 10">
            <a:extLst>
              <a:ext uri="{FF2B5EF4-FFF2-40B4-BE49-F238E27FC236}">
                <a16:creationId xmlns:a16="http://schemas.microsoft.com/office/drawing/2014/main" id="{873F6279-0562-18DE-A2E4-C433FCD718B6}"/>
              </a:ext>
            </a:extLst>
          </p:cNvPr>
          <p:cNvPicPr>
            <a:picLocks noGrp="1" noChangeAspect="1"/>
          </p:cNvPicPr>
          <p:nvPr>
            <p:ph idx="1"/>
          </p:nvPr>
        </p:nvPicPr>
        <p:blipFill>
          <a:blip r:embed="rId3"/>
          <a:stretch>
            <a:fillRect/>
          </a:stretch>
        </p:blipFill>
        <p:spPr>
          <a:xfrm>
            <a:off x="4476750" y="281377"/>
            <a:ext cx="7429500" cy="6079345"/>
          </a:xfrm>
        </p:spPr>
      </p:pic>
      <p:sp>
        <p:nvSpPr>
          <p:cNvPr id="10" name="Espace réservé du contenu 9">
            <a:extLst>
              <a:ext uri="{FF2B5EF4-FFF2-40B4-BE49-F238E27FC236}">
                <a16:creationId xmlns:a16="http://schemas.microsoft.com/office/drawing/2014/main" id="{B0F28F51-9164-65A4-1EE2-1D31B90F63D8}"/>
              </a:ext>
            </a:extLst>
          </p:cNvPr>
          <p:cNvSpPr>
            <a:spLocks noGrp="1"/>
          </p:cNvSpPr>
          <p:nvPr>
            <p:ph idx="14"/>
          </p:nvPr>
        </p:nvSpPr>
        <p:spPr/>
        <p:txBody>
          <a:bodyPr>
            <a:normAutofit fontScale="92500" lnSpcReduction="20000"/>
          </a:bodyPr>
          <a:lstStyle/>
          <a:p>
            <a:r>
              <a:rPr lang="fr-FR" dirty="0"/>
              <a:t>Inspecteur redux</a:t>
            </a:r>
          </a:p>
          <a:p>
            <a:pPr lvl="1"/>
            <a:r>
              <a:rPr lang="fr-FR" dirty="0"/>
              <a:t>Liste les actions</a:t>
            </a:r>
          </a:p>
          <a:p>
            <a:pPr lvl="2"/>
            <a:r>
              <a:rPr lang="fr-FR" dirty="0"/>
              <a:t>leurs contenus</a:t>
            </a:r>
          </a:p>
          <a:p>
            <a:pPr lvl="2"/>
            <a:r>
              <a:rPr lang="fr-FR" dirty="0"/>
              <a:t>Les changements affectés par l’action</a:t>
            </a:r>
          </a:p>
          <a:p>
            <a:endParaRPr lang="fr-FR" dirty="0"/>
          </a:p>
          <a:p>
            <a:r>
              <a:rPr lang="fr-FR" dirty="0"/>
              <a:t>Permet un dispatch à la volée</a:t>
            </a:r>
          </a:p>
          <a:p>
            <a:endParaRPr lang="fr-FR" dirty="0"/>
          </a:p>
          <a:p>
            <a:r>
              <a:rPr lang="fr-FR" dirty="0"/>
              <a:t>Import/export de scenario d’action au store</a:t>
            </a:r>
          </a:p>
        </p:txBody>
      </p:sp>
      <p:pic>
        <p:nvPicPr>
          <p:cNvPr id="2" name="Image 1">
            <a:extLst>
              <a:ext uri="{FF2B5EF4-FFF2-40B4-BE49-F238E27FC236}">
                <a16:creationId xmlns:a16="http://schemas.microsoft.com/office/drawing/2014/main" id="{5FD2EF4D-B274-822F-50C3-9CC145EAB6A3}"/>
              </a:ext>
            </a:extLst>
          </p:cNvPr>
          <p:cNvPicPr>
            <a:picLocks noChangeAspect="1"/>
          </p:cNvPicPr>
          <p:nvPr/>
        </p:nvPicPr>
        <p:blipFill>
          <a:blip r:embed="rId4"/>
          <a:stretch>
            <a:fillRect/>
          </a:stretch>
        </p:blipFill>
        <p:spPr>
          <a:xfrm>
            <a:off x="700978" y="484895"/>
            <a:ext cx="3442044" cy="4681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701353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63A762-F9E6-41C8-1B83-F468F24F67AE}"/>
              </a:ext>
            </a:extLst>
          </p:cNvPr>
          <p:cNvSpPr>
            <a:spLocks noGrp="1"/>
          </p:cNvSpPr>
          <p:nvPr>
            <p:ph type="title"/>
          </p:nvPr>
        </p:nvSpPr>
        <p:spPr/>
        <p:txBody>
          <a:bodyPr/>
          <a:lstStyle/>
          <a:p>
            <a:r>
              <a:rPr lang="fr-FR" dirty="0"/>
              <a:t>createStore vs configureStore</a:t>
            </a:r>
          </a:p>
        </p:txBody>
      </p:sp>
      <p:sp>
        <p:nvSpPr>
          <p:cNvPr id="3" name="Espace réservé du contenu 2">
            <a:extLst>
              <a:ext uri="{FF2B5EF4-FFF2-40B4-BE49-F238E27FC236}">
                <a16:creationId xmlns:a16="http://schemas.microsoft.com/office/drawing/2014/main" id="{545FF09A-43E3-8EA4-1DE1-3D24AB3E457D}"/>
              </a:ext>
            </a:extLst>
          </p:cNvPr>
          <p:cNvSpPr>
            <a:spLocks noGrp="1"/>
          </p:cNvSpPr>
          <p:nvPr>
            <p:ph idx="1"/>
          </p:nvPr>
        </p:nvSpPr>
        <p:spPr/>
        <p:txBody>
          <a:bodyPr/>
          <a:lstStyle/>
          <a:p>
            <a:r>
              <a:rPr lang="fr-FR" dirty="0"/>
              <a:t>createStore est déprécié, privilégié configureStore plus complet</a:t>
            </a:r>
          </a:p>
          <a:p>
            <a:pPr lvl="3"/>
            <a:r>
              <a:rPr lang="fr-FR" dirty="0"/>
              <a:t>Cette fonction est par redux toolkit</a:t>
            </a:r>
          </a:p>
          <a:p>
            <a:pPr lvl="1"/>
            <a:r>
              <a:rPr lang="fr-FR" dirty="0"/>
              <a:t>Gestion en </a:t>
            </a:r>
            <a:r>
              <a:rPr lang="fr-FR" i="1" dirty="0"/>
              <a:t>slice</a:t>
            </a:r>
            <a:r>
              <a:rPr lang="fr-FR" dirty="0"/>
              <a:t> des </a:t>
            </a:r>
            <a:r>
              <a:rPr lang="fr-FR" i="1" dirty="0"/>
              <a:t>reducers</a:t>
            </a:r>
          </a:p>
          <a:p>
            <a:pPr lvl="2"/>
            <a:endParaRPr lang="fr-FR" dirty="0"/>
          </a:p>
          <a:p>
            <a:pPr lvl="2"/>
            <a:r>
              <a:rPr lang="fr-FR" dirty="0"/>
              <a:t>Rendu des actions de la </a:t>
            </a:r>
            <a:r>
              <a:rPr lang="fr-FR" i="1" dirty="0"/>
              <a:t>slice</a:t>
            </a:r>
          </a:p>
          <a:p>
            <a:pPr lvl="3"/>
            <a:r>
              <a:rPr lang="fr-FR" dirty="0"/>
              <a:t>maSlice.actions renvoie une fonction </a:t>
            </a:r>
            <a:r>
              <a:rPr lang="fr-FR" i="1" dirty="0"/>
              <a:t>dispatchable</a:t>
            </a:r>
            <a:r>
              <a:rPr lang="fr-FR" dirty="0"/>
              <a:t> au store pour chaque cas du </a:t>
            </a:r>
            <a:r>
              <a:rPr lang="fr-FR" i="1" dirty="0"/>
              <a:t>reducer</a:t>
            </a:r>
          </a:p>
          <a:p>
            <a:pPr lvl="2"/>
            <a:endParaRPr lang="fr-FR" dirty="0"/>
          </a:p>
          <a:p>
            <a:pPr lvl="2"/>
            <a:r>
              <a:rPr lang="fr-FR" dirty="0"/>
              <a:t>Rendu du</a:t>
            </a:r>
            <a:r>
              <a:rPr lang="fr-FR" i="1" dirty="0"/>
              <a:t> reducer</a:t>
            </a:r>
            <a:r>
              <a:rPr lang="fr-FR" dirty="0"/>
              <a:t> complet de la </a:t>
            </a:r>
            <a:r>
              <a:rPr lang="fr-FR" i="1" dirty="0"/>
              <a:t>slice</a:t>
            </a:r>
            <a:r>
              <a:rPr lang="fr-FR" dirty="0"/>
              <a:t> </a:t>
            </a:r>
          </a:p>
          <a:p>
            <a:pPr lvl="3"/>
            <a:r>
              <a:rPr lang="fr-FR" dirty="0"/>
              <a:t>maSlice.reducer renvoie le reducer de la slice</a:t>
            </a:r>
          </a:p>
          <a:p>
            <a:pPr lvl="3"/>
            <a:endParaRPr lang="fr-FR" dirty="0"/>
          </a:p>
          <a:p>
            <a:pPr lvl="2"/>
            <a:r>
              <a:rPr lang="fr-FR" dirty="0"/>
              <a:t>Permet la « mutabilité » des valeurs dans les reducers</a:t>
            </a:r>
          </a:p>
          <a:p>
            <a:pPr lvl="3"/>
            <a:r>
              <a:rPr lang="fr-FR" dirty="0"/>
              <a:t>Mutabilité d’un brouillon pour génération d’un nouveau state non muté</a:t>
            </a:r>
          </a:p>
          <a:p>
            <a:pPr lvl="3"/>
            <a:endParaRPr lang="fr-FR" dirty="0"/>
          </a:p>
          <a:p>
            <a:pPr lvl="2"/>
            <a:endParaRPr lang="fr-FR" dirty="0"/>
          </a:p>
        </p:txBody>
      </p:sp>
    </p:spTree>
    <p:extLst>
      <p:ext uri="{BB962C8B-B14F-4D97-AF65-F5344CB8AC3E}">
        <p14:creationId xmlns:p14="http://schemas.microsoft.com/office/powerpoint/2010/main" val="1472116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C5C2E49-61F7-353D-6BF8-BBF9A9A2B3C7}"/>
              </a:ext>
            </a:extLst>
          </p:cNvPr>
          <p:cNvSpPr>
            <a:spLocks noGrp="1"/>
          </p:cNvSpPr>
          <p:nvPr>
            <p:ph type="title"/>
          </p:nvPr>
        </p:nvSpPr>
        <p:spPr/>
        <p:txBody>
          <a:bodyPr/>
          <a:lstStyle/>
          <a:p>
            <a:r>
              <a:rPr lang="fr-FR" dirty="0"/>
              <a:t>Création de slice/store avec redux toolkit</a:t>
            </a:r>
          </a:p>
        </p:txBody>
      </p:sp>
      <p:sp>
        <p:nvSpPr>
          <p:cNvPr id="5" name="Espace réservé du contenu 4">
            <a:extLst>
              <a:ext uri="{FF2B5EF4-FFF2-40B4-BE49-F238E27FC236}">
                <a16:creationId xmlns:a16="http://schemas.microsoft.com/office/drawing/2014/main" id="{41357D21-AD68-8B7E-A112-604F7B7C01A2}"/>
              </a:ext>
            </a:extLst>
          </p:cNvPr>
          <p:cNvSpPr>
            <a:spLocks noGrp="1"/>
          </p:cNvSpPr>
          <p:nvPr>
            <p:ph idx="1"/>
          </p:nvPr>
        </p:nvSpPr>
        <p:spPr/>
        <p:txBody>
          <a:bodyPr>
            <a:normAutofit fontScale="70000" lnSpcReduction="20000"/>
          </a:bodyPr>
          <a:lstStyle/>
          <a:p>
            <a:r>
              <a:rPr lang="fr-FR" dirty="0"/>
              <a:t>createSlice</a:t>
            </a:r>
          </a:p>
          <a:p>
            <a:pPr lvl="1"/>
            <a:r>
              <a:rPr lang="fr-FR" dirty="0"/>
              <a:t>Name : nom de la tranche</a:t>
            </a:r>
          </a:p>
          <a:p>
            <a:pPr lvl="1"/>
            <a:endParaRPr lang="fr-FR" dirty="0"/>
          </a:p>
          <a:p>
            <a:pPr lvl="1"/>
            <a:r>
              <a:rPr lang="fr-FR" dirty="0"/>
              <a:t>initialState: état initial de la tranche</a:t>
            </a:r>
          </a:p>
          <a:p>
            <a:pPr lvl="1"/>
            <a:endParaRPr lang="fr-FR" dirty="0"/>
          </a:p>
          <a:p>
            <a:pPr lvl="1"/>
            <a:r>
              <a:rPr lang="fr-FR" i="1" dirty="0"/>
              <a:t>Reducers</a:t>
            </a:r>
            <a:r>
              <a:rPr lang="fr-FR" dirty="0"/>
              <a:t>: fonctions de réduction</a:t>
            </a:r>
          </a:p>
          <a:p>
            <a:pPr lvl="2"/>
            <a:r>
              <a:rPr lang="fr-FR" dirty="0"/>
              <a:t>Recevant le state</a:t>
            </a:r>
          </a:p>
          <a:p>
            <a:pPr lvl="2"/>
            <a:r>
              <a:rPr lang="fr-FR" dirty="0"/>
              <a:t>Mutant le state avec la nouvelle valeur</a:t>
            </a:r>
          </a:p>
          <a:p>
            <a:endParaRPr lang="fr-FR" dirty="0"/>
          </a:p>
          <a:p>
            <a:r>
              <a:rPr lang="fr-FR" dirty="0"/>
              <a:t>maSlice.actions : rendu des fonctions </a:t>
            </a:r>
            <a:r>
              <a:rPr lang="fr-FR" i="1" dirty="0"/>
              <a:t>dispatchables </a:t>
            </a:r>
            <a:r>
              <a:rPr lang="fr-FR" dirty="0"/>
              <a:t>d’actions</a:t>
            </a:r>
          </a:p>
          <a:p>
            <a:endParaRPr lang="fr-FR" dirty="0"/>
          </a:p>
          <a:p>
            <a:r>
              <a:rPr lang="fr-FR" dirty="0"/>
              <a:t>Déclaration du store avec configureStore</a:t>
            </a:r>
          </a:p>
          <a:p>
            <a:pPr lvl="1"/>
            <a:r>
              <a:rPr lang="fr-FR" dirty="0"/>
              <a:t>Rendu du reducer par maSlice.reducer</a:t>
            </a:r>
          </a:p>
          <a:p>
            <a:endParaRPr lang="fr-FR" dirty="0"/>
          </a:p>
          <a:p>
            <a:r>
              <a:rPr lang="fr-FR" dirty="0"/>
              <a:t>Dispatch d’une action</a:t>
            </a:r>
          </a:p>
        </p:txBody>
      </p:sp>
      <p:sp>
        <p:nvSpPr>
          <p:cNvPr id="6" name="Espace réservé du contenu 5">
            <a:extLst>
              <a:ext uri="{FF2B5EF4-FFF2-40B4-BE49-F238E27FC236}">
                <a16:creationId xmlns:a16="http://schemas.microsoft.com/office/drawing/2014/main" id="{4B7AB729-8253-679B-5CE7-CB8D51D18A6F}"/>
              </a:ext>
            </a:extLst>
          </p:cNvPr>
          <p:cNvSpPr>
            <a:spLocks noGrp="1"/>
          </p:cNvSpPr>
          <p:nvPr>
            <p:ph sz="quarter" idx="14"/>
          </p:nvPr>
        </p:nvSpPr>
        <p:spPr>
          <a:xfrm>
            <a:off x="7000407" y="928670"/>
            <a:ext cx="4810633" cy="5786477"/>
          </a:xfrm>
        </p:spPr>
        <p:txBody>
          <a:bodyPr>
            <a:normAutofit fontScale="85000" lnSpcReduction="20000"/>
          </a:bodyPr>
          <a:lstStyle/>
          <a:p>
            <a:pPr marL="0" indent="0">
              <a:buNone/>
            </a:pPr>
            <a:endParaRPr lang="en-US" b="0" dirty="0">
              <a:solidFill>
                <a:srgbClr val="9872A2"/>
              </a:solidFill>
              <a:effectLst/>
              <a:latin typeface="Consolas" panose="020B0609020204030204" pitchFamily="49" charset="0"/>
            </a:endParaRPr>
          </a:p>
          <a:p>
            <a:pPr marL="0" indent="0">
              <a:buNone/>
            </a:pPr>
            <a:r>
              <a:rPr lang="en-US" b="0" dirty="0">
                <a:solidFill>
                  <a:srgbClr val="9872A2"/>
                </a:solidFill>
                <a:effectLst/>
                <a:latin typeface="Consolas" panose="020B0609020204030204" pitchFamily="49" charset="0"/>
              </a:rPr>
              <a:t>import</a:t>
            </a:r>
            <a:r>
              <a:rPr lang="en-US" b="0" dirty="0">
                <a:solidFill>
                  <a:srgbClr val="C5C8C6"/>
                </a:solidFill>
                <a:effectLst/>
                <a:latin typeface="Consolas" panose="020B0609020204030204" pitchFamily="49" charset="0"/>
              </a:rPr>
              <a:t> { </a:t>
            </a:r>
            <a:r>
              <a:rPr lang="en-US" b="0" dirty="0">
                <a:solidFill>
                  <a:srgbClr val="6089B4"/>
                </a:solidFill>
                <a:effectLst/>
                <a:latin typeface="Consolas" panose="020B0609020204030204" pitchFamily="49" charset="0"/>
              </a:rPr>
              <a:t>createSlice</a:t>
            </a:r>
            <a:r>
              <a:rPr lang="en-US" b="0" dirty="0">
                <a:solidFill>
                  <a:srgbClr val="C5C8C6"/>
                </a:solidFill>
                <a:effectLst/>
                <a:latin typeface="Consolas" panose="020B0609020204030204" pitchFamily="49" charset="0"/>
              </a:rPr>
              <a:t>, </a:t>
            </a:r>
            <a:r>
              <a:rPr lang="en-US" b="0" dirty="0">
                <a:solidFill>
                  <a:srgbClr val="6089B4"/>
                </a:solidFill>
                <a:effectLst/>
                <a:latin typeface="Consolas" panose="020B0609020204030204" pitchFamily="49" charset="0"/>
              </a:rPr>
              <a:t>configureStore</a:t>
            </a:r>
            <a:r>
              <a:rPr lang="en-US" b="0" dirty="0">
                <a:solidFill>
                  <a:srgbClr val="C5C8C6"/>
                </a:solidFill>
                <a:effectLst/>
                <a:latin typeface="Consolas" panose="020B0609020204030204" pitchFamily="49" charset="0"/>
              </a:rPr>
              <a:t> } </a:t>
            </a:r>
            <a:r>
              <a:rPr lang="en-US" b="0" dirty="0">
                <a:solidFill>
                  <a:srgbClr val="9872A2"/>
                </a:solidFill>
                <a:effectLst/>
                <a:latin typeface="Consolas" panose="020B0609020204030204" pitchFamily="49" charset="0"/>
              </a:rPr>
              <a:t>from</a:t>
            </a:r>
            <a:r>
              <a:rPr lang="en-US" b="0" dirty="0">
                <a:solidFill>
                  <a:srgbClr val="C5C8C6"/>
                </a:solidFill>
                <a:effectLst/>
                <a:latin typeface="Consolas" panose="020B0609020204030204" pitchFamily="49" charset="0"/>
              </a:rPr>
              <a:t> </a:t>
            </a:r>
            <a:r>
              <a:rPr lang="en-US" b="0" dirty="0">
                <a:solidFill>
                  <a:srgbClr val="9AA83A"/>
                </a:solidFill>
                <a:effectLst/>
                <a:latin typeface="Consolas" panose="020B0609020204030204" pitchFamily="49" charset="0"/>
              </a:rPr>
              <a:t>'@reduxjs/toolkit'</a:t>
            </a:r>
            <a:endParaRPr lang="fr-FR" b="0" dirty="0">
              <a:solidFill>
                <a:srgbClr val="9872A2"/>
              </a:solidFill>
              <a:effectLst/>
              <a:latin typeface="Consolas" panose="020B0609020204030204" pitchFamily="49" charset="0"/>
            </a:endParaRPr>
          </a:p>
          <a:p>
            <a:pPr marL="0" indent="0">
              <a:buNone/>
            </a:pPr>
            <a:endParaRPr lang="fr-FR" b="0" dirty="0">
              <a:solidFill>
                <a:srgbClr val="9872A2"/>
              </a:solidFill>
              <a:effectLst/>
              <a:latin typeface="Consolas" panose="020B0609020204030204" pitchFamily="49" charset="0"/>
            </a:endParaRPr>
          </a:p>
          <a:p>
            <a:pPr marL="0" indent="0">
              <a:buNone/>
            </a:pPr>
            <a:r>
              <a:rPr lang="fr-FR" b="0" dirty="0">
                <a:solidFill>
                  <a:srgbClr val="9872A2"/>
                </a:solidFill>
                <a:effectLst/>
                <a:latin typeface="Consolas" panose="020B0609020204030204" pitchFamily="49" charset="0"/>
              </a:rPr>
              <a:t>const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counterSlice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createSlice</a:t>
            </a:r>
            <a:r>
              <a:rPr lang="fr-FR" b="0" dirty="0">
                <a:solidFill>
                  <a:srgbClr val="C5C8C6"/>
                </a:solidFill>
                <a:effectLst/>
                <a:latin typeface="Consolas" panose="020B0609020204030204" pitchFamily="49" charset="0"/>
              </a:rPr>
              <a:t>({</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name</a:t>
            </a:r>
            <a:r>
              <a:rPr lang="fr-FR" b="0" dirty="0">
                <a:solidFill>
                  <a:srgbClr val="C5C8C6"/>
                </a:solidFill>
                <a:effectLst/>
                <a:latin typeface="Consolas" panose="020B0609020204030204" pitchFamily="49" charset="0"/>
              </a:rPr>
              <a:t>: </a:t>
            </a:r>
            <a:r>
              <a:rPr lang="fr-FR" b="0" dirty="0">
                <a:solidFill>
                  <a:srgbClr val="9AA83A"/>
                </a:solidFill>
                <a:effectLst/>
                <a:latin typeface="Consolas" panose="020B0609020204030204" pitchFamily="49" charset="0"/>
              </a:rPr>
              <a:t>'counter'</a:t>
            </a:r>
            <a:r>
              <a:rPr lang="fr-FR" b="0" dirty="0">
                <a:solidFill>
                  <a:srgbClr val="C5C8C6"/>
                </a:solidFill>
                <a:effectLst/>
                <a:latin typeface="Consolas" panose="020B0609020204030204" pitchFamily="49" charset="0"/>
              </a:rPr>
              <a:t>,</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initialState</a:t>
            </a: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value</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0</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reducers</a:t>
            </a: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incremented</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state</a:t>
            </a: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=&gt;</a:t>
            </a: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     state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value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1</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decremented</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state</a:t>
            </a: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=&gt;</a:t>
            </a:r>
            <a:r>
              <a:rPr lang="fr-FR" b="0" dirty="0">
                <a:solidFill>
                  <a:srgbClr val="C5C8C6"/>
                </a:solidFill>
                <a:effectLst/>
                <a:latin typeface="Consolas" panose="020B0609020204030204" pitchFamily="49" charset="0"/>
              </a:rPr>
              <a:t> {</a:t>
            </a:r>
          </a:p>
          <a:p>
            <a:pPr marL="0" indent="0">
              <a:buNone/>
            </a:pPr>
            <a:r>
              <a:rPr lang="fr-FR" b="0" dirty="0">
                <a:solidFill>
                  <a:srgbClr val="6089B4"/>
                </a:solidFill>
                <a:effectLst/>
                <a:latin typeface="Consolas" panose="020B0609020204030204" pitchFamily="49" charset="0"/>
              </a:rPr>
              <a:t>      state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value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1</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a:t>
            </a:r>
          </a:p>
          <a:p>
            <a:pPr marL="0" indent="0">
              <a:buNone/>
            </a:pPr>
            <a:br>
              <a:rPr lang="fr-FR" b="0" dirty="0">
                <a:solidFill>
                  <a:srgbClr val="C5C8C6"/>
                </a:solidFill>
                <a:effectLst/>
                <a:latin typeface="Consolas" panose="020B0609020204030204" pitchFamily="49" charset="0"/>
              </a:rPr>
            </a:br>
            <a:r>
              <a:rPr lang="fr-FR" b="0" dirty="0">
                <a:solidFill>
                  <a:srgbClr val="9872A2"/>
                </a:solidFill>
                <a:effectLst/>
                <a:latin typeface="Consolas" panose="020B0609020204030204" pitchFamily="49" charset="0"/>
              </a:rPr>
              <a:t>export</a:t>
            </a: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const</a:t>
            </a:r>
            <a:r>
              <a:rPr lang="fr-FR" b="0" dirty="0">
                <a:solidFill>
                  <a:srgbClr val="C5C8C6"/>
                </a:solidFill>
                <a:effectLst/>
                <a:latin typeface="Consolas" panose="020B0609020204030204" pitchFamily="49" charset="0"/>
              </a:rPr>
              <a:t> { </a:t>
            </a:r>
            <a:r>
              <a:rPr lang="fr-FR" b="0" dirty="0">
                <a:solidFill>
                  <a:srgbClr val="6089B4"/>
                </a:solidFill>
                <a:effectLst/>
                <a:latin typeface="Consolas" panose="020B0609020204030204" pitchFamily="49" charset="0"/>
              </a:rPr>
              <a:t>incremented</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decremented</a:t>
            </a:r>
            <a:r>
              <a:rPr lang="fr-FR" b="0" dirty="0">
                <a:solidFill>
                  <a:srgbClr val="C5C8C6"/>
                </a:solidFill>
                <a:effectLst/>
                <a:latin typeface="Consolas" panose="020B0609020204030204" pitchFamily="49" charset="0"/>
              </a:rPr>
              <a:t> } </a:t>
            </a:r>
            <a:r>
              <a:rPr lang="fr-FR" b="0" dirty="0">
                <a:solidFill>
                  <a:srgbClr val="676867"/>
                </a:solidFill>
                <a:effectLst/>
                <a:latin typeface="Consolas" panose="020B0609020204030204" pitchFamily="49" charset="0"/>
              </a:rPr>
              <a:t>=</a:t>
            </a:r>
            <a:r>
              <a:rPr lang="fr-FR" b="0" dirty="0">
                <a:solidFill>
                  <a:srgbClr val="6089B4"/>
                </a:solidFill>
                <a:effectLst/>
                <a:latin typeface="Consolas" panose="020B0609020204030204" pitchFamily="49" charset="0"/>
              </a:rPr>
              <a:t> counterSlice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actions</a:t>
            </a:r>
            <a:endParaRPr lang="fr-FR" b="0" dirty="0">
              <a:solidFill>
                <a:srgbClr val="C5C8C6"/>
              </a:solidFill>
              <a:effectLst/>
              <a:latin typeface="Consolas" panose="020B0609020204030204" pitchFamily="49" charset="0"/>
            </a:endParaRPr>
          </a:p>
          <a:p>
            <a:pPr marL="0" indent="0">
              <a:buNone/>
            </a:pPr>
            <a:br>
              <a:rPr lang="fr-FR" b="0" dirty="0">
                <a:solidFill>
                  <a:srgbClr val="C5C8C6"/>
                </a:solidFill>
                <a:effectLst/>
                <a:latin typeface="Consolas" panose="020B0609020204030204" pitchFamily="49" charset="0"/>
              </a:rPr>
            </a:br>
            <a:r>
              <a:rPr lang="fr-FR" b="0" dirty="0">
                <a:solidFill>
                  <a:srgbClr val="9872A2"/>
                </a:solidFill>
                <a:effectLst/>
                <a:latin typeface="Consolas" panose="020B0609020204030204" pitchFamily="49" charset="0"/>
              </a:rPr>
              <a:t>const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store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configureStore</a:t>
            </a:r>
            <a:r>
              <a:rPr lang="fr-FR" b="0" dirty="0">
                <a:solidFill>
                  <a:srgbClr val="C5C8C6"/>
                </a:solidFill>
                <a:effectLst/>
                <a:latin typeface="Consolas" panose="020B0609020204030204" pitchFamily="49" charset="0"/>
              </a:rPr>
              <a:t>({</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reducer</a:t>
            </a:r>
            <a:r>
              <a:rPr lang="fr-FR" b="0" dirty="0">
                <a:solidFill>
                  <a:srgbClr val="C5C8C6"/>
                </a:solidFill>
                <a:effectLst/>
                <a:latin typeface="Consolas" panose="020B0609020204030204" pitchFamily="49" charset="0"/>
              </a:rPr>
              <a:t>:</a:t>
            </a:r>
            <a:r>
              <a:rPr lang="fr-FR" b="0" dirty="0">
                <a:solidFill>
                  <a:srgbClr val="6089B4"/>
                </a:solidFill>
                <a:effectLst/>
                <a:latin typeface="Consolas" panose="020B0609020204030204" pitchFamily="49" charset="0"/>
              </a:rPr>
              <a:t> counterSlice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reducer</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a:t>
            </a:r>
          </a:p>
          <a:p>
            <a:pPr marL="0" indent="0">
              <a:buNone/>
            </a:pPr>
            <a:endParaRPr lang="fr-FR" b="0" dirty="0">
              <a:solidFill>
                <a:srgbClr val="C5C8C6"/>
              </a:solidFill>
              <a:effectLst/>
              <a:latin typeface="Consolas" panose="020B0609020204030204" pitchFamily="49" charset="0"/>
            </a:endParaRPr>
          </a:p>
          <a:p>
            <a:pPr marL="0" indent="0">
              <a:buNone/>
            </a:pPr>
            <a:r>
              <a:rPr lang="fr-FR" b="0" dirty="0">
                <a:solidFill>
                  <a:srgbClr val="6089B4"/>
                </a:solidFill>
                <a:effectLst/>
                <a:latin typeface="Consolas" panose="020B0609020204030204" pitchFamily="49" charset="0"/>
              </a:rPr>
              <a:t>store</a:t>
            </a:r>
            <a:r>
              <a:rPr lang="fr-FR" b="0" dirty="0">
                <a:solidFill>
                  <a:srgbClr val="676867"/>
                </a:solidFill>
                <a:effectLst/>
                <a:latin typeface="Consolas" panose="020B0609020204030204" pitchFamily="49" charset="0"/>
              </a:rPr>
              <a:t>.</a:t>
            </a:r>
            <a:r>
              <a:rPr lang="fr-FR" b="0" dirty="0">
                <a:solidFill>
                  <a:srgbClr val="CE6700"/>
                </a:solidFill>
                <a:effectLst/>
                <a:latin typeface="Consolas" panose="020B0609020204030204" pitchFamily="49" charset="0"/>
              </a:rPr>
              <a:t>dispatch</a:t>
            </a:r>
            <a:r>
              <a:rPr lang="fr-FR" b="0" dirty="0">
                <a:solidFill>
                  <a:srgbClr val="C5C8C6"/>
                </a:solidFill>
                <a:effectLst/>
                <a:latin typeface="Consolas" panose="020B0609020204030204" pitchFamily="49" charset="0"/>
              </a:rPr>
              <a:t>(</a:t>
            </a:r>
            <a:r>
              <a:rPr lang="fr-FR" b="0" dirty="0">
                <a:solidFill>
                  <a:srgbClr val="CE6700"/>
                </a:solidFill>
                <a:effectLst/>
                <a:latin typeface="Consolas" panose="020B0609020204030204" pitchFamily="49" charset="0"/>
              </a:rPr>
              <a:t>decremented</a:t>
            </a:r>
            <a:r>
              <a:rPr lang="fr-FR" b="0" dirty="0">
                <a:solidFill>
                  <a:srgbClr val="C5C8C6"/>
                </a:solidFill>
                <a:effectLst/>
                <a:latin typeface="Consolas" panose="020B0609020204030204" pitchFamily="49" charset="0"/>
              </a:rPr>
              <a:t>())</a:t>
            </a:r>
          </a:p>
          <a:p>
            <a:pPr marL="0" indent="0">
              <a:buNone/>
            </a:pPr>
            <a:endParaRPr lang="fr-FR" b="0" dirty="0">
              <a:solidFill>
                <a:srgbClr val="C5C8C6"/>
              </a:solidFill>
              <a:effectLst/>
              <a:latin typeface="Consolas" panose="020B0609020204030204" pitchFamily="49" charset="0"/>
            </a:endParaRPr>
          </a:p>
          <a:p>
            <a:pPr marL="0" indent="0">
              <a:buNone/>
            </a:pPr>
            <a:endParaRPr lang="fr-FR" dirty="0"/>
          </a:p>
        </p:txBody>
      </p:sp>
      <p:cxnSp>
        <p:nvCxnSpPr>
          <p:cNvPr id="8" name="Connecteur droit avec flèche 7">
            <a:extLst>
              <a:ext uri="{FF2B5EF4-FFF2-40B4-BE49-F238E27FC236}">
                <a16:creationId xmlns:a16="http://schemas.microsoft.com/office/drawing/2014/main" id="{9B7DE56B-14EC-BBF9-A011-1EB2F7C185C5}"/>
              </a:ext>
            </a:extLst>
          </p:cNvPr>
          <p:cNvCxnSpPr>
            <a:cxnSpLocks/>
          </p:cNvCxnSpPr>
          <p:nvPr/>
        </p:nvCxnSpPr>
        <p:spPr>
          <a:xfrm>
            <a:off x="5501448" y="5398957"/>
            <a:ext cx="16463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Connecteur droit avec flèche 8">
            <a:extLst>
              <a:ext uri="{FF2B5EF4-FFF2-40B4-BE49-F238E27FC236}">
                <a16:creationId xmlns:a16="http://schemas.microsoft.com/office/drawing/2014/main" id="{11CEB769-0DBD-C02B-5C03-FE938AA99169}"/>
              </a:ext>
            </a:extLst>
          </p:cNvPr>
          <p:cNvCxnSpPr>
            <a:cxnSpLocks/>
          </p:cNvCxnSpPr>
          <p:nvPr/>
        </p:nvCxnSpPr>
        <p:spPr>
          <a:xfrm>
            <a:off x="4546647" y="4478018"/>
            <a:ext cx="2484580" cy="2373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Connecteur droit avec flèche 10">
            <a:extLst>
              <a:ext uri="{FF2B5EF4-FFF2-40B4-BE49-F238E27FC236}">
                <a16:creationId xmlns:a16="http://schemas.microsoft.com/office/drawing/2014/main" id="{0CD1F99F-47FD-7F6E-CB92-516CEB08DF6B}"/>
              </a:ext>
            </a:extLst>
          </p:cNvPr>
          <p:cNvCxnSpPr>
            <a:cxnSpLocks/>
          </p:cNvCxnSpPr>
          <p:nvPr/>
        </p:nvCxnSpPr>
        <p:spPr>
          <a:xfrm>
            <a:off x="5191594" y="3161829"/>
            <a:ext cx="2103620" cy="112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eur droit avec flèche 11">
            <a:extLst>
              <a:ext uri="{FF2B5EF4-FFF2-40B4-BE49-F238E27FC236}">
                <a16:creationId xmlns:a16="http://schemas.microsoft.com/office/drawing/2014/main" id="{30100778-6F9F-AAAD-AA88-08527AEC0509}"/>
              </a:ext>
            </a:extLst>
          </p:cNvPr>
          <p:cNvCxnSpPr>
            <a:cxnSpLocks/>
          </p:cNvCxnSpPr>
          <p:nvPr/>
        </p:nvCxnSpPr>
        <p:spPr>
          <a:xfrm>
            <a:off x="5191594" y="3469640"/>
            <a:ext cx="2103620" cy="3522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Connecteur droit avec flèche 14">
            <a:extLst>
              <a:ext uri="{FF2B5EF4-FFF2-40B4-BE49-F238E27FC236}">
                <a16:creationId xmlns:a16="http://schemas.microsoft.com/office/drawing/2014/main" id="{16C6E119-AC15-0119-1D97-FD393A23732E}"/>
              </a:ext>
            </a:extLst>
          </p:cNvPr>
          <p:cNvCxnSpPr>
            <a:cxnSpLocks/>
          </p:cNvCxnSpPr>
          <p:nvPr/>
        </p:nvCxnSpPr>
        <p:spPr>
          <a:xfrm>
            <a:off x="5501448" y="2234425"/>
            <a:ext cx="1646362" cy="598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AE1639DA-6FE7-29C2-FB52-61576FD88C69}"/>
              </a:ext>
            </a:extLst>
          </p:cNvPr>
          <p:cNvCxnSpPr>
            <a:cxnSpLocks/>
          </p:cNvCxnSpPr>
          <p:nvPr/>
        </p:nvCxnSpPr>
        <p:spPr>
          <a:xfrm>
            <a:off x="3762531" y="6031384"/>
            <a:ext cx="3237876" cy="511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1906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a:t>Scafolding d’une appli</a:t>
            </a:r>
          </a:p>
          <a:p>
            <a:pPr lvl="2"/>
            <a:r>
              <a:rPr lang="fr-FR" dirty="0"/>
              <a:t>Dissociation code react / static assets</a:t>
            </a:r>
          </a:p>
          <a:p>
            <a:pPr lvl="2"/>
            <a:r>
              <a:rPr lang="fr-FR" dirty="0"/>
              <a:t>Building</a:t>
            </a:r>
          </a:p>
          <a:p>
            <a:pPr lvl="2"/>
            <a:r>
              <a:rPr lang="fr-FR" dirty="0"/>
              <a:t>Serve</a:t>
            </a:r>
          </a:p>
          <a:p>
            <a:pPr lvl="2"/>
            <a:r>
              <a:rPr lang="fr-FR" dirty="0"/>
              <a:t>Webpack, préconfigurer</a:t>
            </a:r>
          </a:p>
          <a:p>
            <a:pPr lvl="2"/>
            <a:r>
              <a:rPr lang="fr-FR" dirty="0"/>
              <a:t>Ejection possible de CRA</a:t>
            </a:r>
          </a:p>
          <a:p>
            <a:pPr lvl="2"/>
            <a:endParaRPr lang="fr-FR" dirty="0"/>
          </a:p>
          <a:p>
            <a:pPr lvl="2"/>
            <a:r>
              <a:rPr lang="fr-FR" dirty="0"/>
              <a:t>Commande </a:t>
            </a:r>
          </a:p>
          <a:p>
            <a:pPr lvl="3"/>
            <a:r>
              <a:rPr lang="fr-FR" dirty="0"/>
              <a:t>npx create-react-app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633D3C-77F8-CAD3-4FDF-D89D3C2B9106}"/>
              </a:ext>
            </a:extLst>
          </p:cNvPr>
          <p:cNvSpPr>
            <a:spLocks noGrp="1"/>
          </p:cNvSpPr>
          <p:nvPr>
            <p:ph type="title"/>
          </p:nvPr>
        </p:nvSpPr>
        <p:spPr/>
        <p:txBody>
          <a:bodyPr/>
          <a:lstStyle/>
          <a:p>
            <a:r>
              <a:rPr lang="fr-FR" dirty="0"/>
              <a:t>React-redux</a:t>
            </a:r>
          </a:p>
        </p:txBody>
      </p:sp>
      <p:sp>
        <p:nvSpPr>
          <p:cNvPr id="6" name="Espace réservé du contenu 5">
            <a:extLst>
              <a:ext uri="{FF2B5EF4-FFF2-40B4-BE49-F238E27FC236}">
                <a16:creationId xmlns:a16="http://schemas.microsoft.com/office/drawing/2014/main" id="{C3CB3D2F-BAB4-9E01-DBE1-8778479F0447}"/>
              </a:ext>
            </a:extLst>
          </p:cNvPr>
          <p:cNvSpPr>
            <a:spLocks noGrp="1"/>
          </p:cNvSpPr>
          <p:nvPr>
            <p:ph idx="1"/>
          </p:nvPr>
        </p:nvSpPr>
        <p:spPr/>
        <p:txBody>
          <a:bodyPr/>
          <a:lstStyle/>
          <a:p>
            <a:r>
              <a:rPr lang="fr-FR" dirty="0"/>
              <a:t>Il permet l’implémentation facilitée de redux dans les composants react</a:t>
            </a:r>
          </a:p>
          <a:p>
            <a:pPr lvl="1"/>
            <a:r>
              <a:rPr lang="fr-FR" dirty="0"/>
              <a:t>Il fournit un composant pour produire un contexte </a:t>
            </a:r>
            <a:r>
              <a:rPr lang="fr-FR" i="1" dirty="0"/>
              <a:t>store</a:t>
            </a:r>
            <a:r>
              <a:rPr lang="fr-FR" dirty="0"/>
              <a:t> pour tous ces enfants et toutes les fonctions de react-redux</a:t>
            </a:r>
          </a:p>
          <a:p>
            <a:pPr marL="914400" lvl="2" indent="0">
              <a:buNone/>
            </a:pPr>
            <a:endParaRPr lang="fr-FR" dirty="0"/>
          </a:p>
          <a:p>
            <a:pPr marL="914400" lvl="2" indent="0">
              <a:buNone/>
            </a:pPr>
            <a:r>
              <a:rPr lang="fr-FR" dirty="0"/>
              <a:t>&lt;Provider store={storeVar}&gt;</a:t>
            </a:r>
          </a:p>
          <a:p>
            <a:pPr marL="914400" lvl="2" indent="0">
              <a:buNone/>
            </a:pPr>
            <a:r>
              <a:rPr lang="fr-FR" dirty="0"/>
              <a:t>	&lt;LesComposantsDeLApp/&gt;</a:t>
            </a:r>
          </a:p>
          <a:p>
            <a:pPr marL="914400" lvl="2" indent="0">
              <a:buNone/>
            </a:pPr>
            <a:r>
              <a:rPr lang="fr-FR" dirty="0"/>
              <a:t>&lt;/Provider&gt;</a:t>
            </a:r>
          </a:p>
          <a:p>
            <a:pPr lvl="1"/>
            <a:endParaRPr lang="fr-FR" dirty="0"/>
          </a:p>
          <a:p>
            <a:pPr lvl="1"/>
            <a:r>
              <a:rPr lang="fr-FR" dirty="0"/>
              <a:t>Il existe deux façons de connecter un composant au store</a:t>
            </a:r>
          </a:p>
        </p:txBody>
      </p:sp>
    </p:spTree>
    <p:extLst>
      <p:ext uri="{BB962C8B-B14F-4D97-AF65-F5344CB8AC3E}">
        <p14:creationId xmlns:p14="http://schemas.microsoft.com/office/powerpoint/2010/main" val="12526210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633D3C-77F8-CAD3-4FDF-D89D3C2B9106}"/>
              </a:ext>
            </a:extLst>
          </p:cNvPr>
          <p:cNvSpPr>
            <a:spLocks noGrp="1"/>
          </p:cNvSpPr>
          <p:nvPr>
            <p:ph type="title"/>
          </p:nvPr>
        </p:nvSpPr>
        <p:spPr/>
        <p:txBody>
          <a:bodyPr/>
          <a:lstStyle/>
          <a:p>
            <a:r>
              <a:rPr lang="fr-FR" dirty="0"/>
              <a:t>React-</a:t>
            </a:r>
            <a:r>
              <a:rPr lang="fr-FR" dirty="0" err="1"/>
              <a:t>redux</a:t>
            </a:r>
            <a:r>
              <a:rPr lang="fr-FR" dirty="0"/>
              <a:t> </a:t>
            </a:r>
            <a:r>
              <a:rPr lang="fr-FR" dirty="0" err="1"/>
              <a:t>connect</a:t>
            </a:r>
            <a:r>
              <a:rPr lang="fr-FR" dirty="0"/>
              <a:t>()()</a:t>
            </a:r>
            <a:br>
              <a:rPr lang="fr-FR" dirty="0"/>
            </a:br>
            <a:r>
              <a:rPr lang="fr-FR" dirty="0"/>
              <a:t>ancienne bonne pratique</a:t>
            </a:r>
          </a:p>
        </p:txBody>
      </p:sp>
      <p:sp>
        <p:nvSpPr>
          <p:cNvPr id="6" name="Espace réservé du contenu 5">
            <a:extLst>
              <a:ext uri="{FF2B5EF4-FFF2-40B4-BE49-F238E27FC236}">
                <a16:creationId xmlns:a16="http://schemas.microsoft.com/office/drawing/2014/main" id="{C3CB3D2F-BAB4-9E01-DBE1-8778479F0447}"/>
              </a:ext>
            </a:extLst>
          </p:cNvPr>
          <p:cNvSpPr>
            <a:spLocks noGrp="1"/>
          </p:cNvSpPr>
          <p:nvPr>
            <p:ph sz="half" idx="1"/>
          </p:nvPr>
        </p:nvSpPr>
        <p:spPr/>
        <p:txBody>
          <a:bodyPr>
            <a:noAutofit/>
          </a:bodyPr>
          <a:lstStyle/>
          <a:p>
            <a:r>
              <a:rPr lang="fr-FR" sz="1800" dirty="0"/>
              <a:t>Connect</a:t>
            </a:r>
          </a:p>
          <a:p>
            <a:pPr lvl="2"/>
            <a:r>
              <a:rPr lang="fr-FR" sz="1800" dirty="0"/>
              <a:t>Grâce à deux fonctions et un HOC, il permet de projeter dans les props d’un composant des valeurs issues du store ainsi que des dispatch spécifiques</a:t>
            </a:r>
          </a:p>
          <a:p>
            <a:pPr marL="914400" lvl="2" indent="0">
              <a:buNone/>
            </a:pPr>
            <a:endParaRPr lang="fr-FR" sz="1800" dirty="0"/>
          </a:p>
          <a:p>
            <a:pPr lvl="1"/>
            <a:r>
              <a:rPr lang="fr-FR" sz="1800" dirty="0"/>
              <a:t>AVANTAGES :</a:t>
            </a:r>
          </a:p>
          <a:p>
            <a:pPr lvl="2"/>
            <a:endParaRPr lang="fr-FR" sz="1800" dirty="0"/>
          </a:p>
          <a:p>
            <a:pPr lvl="2"/>
            <a:r>
              <a:rPr lang="fr-FR" sz="1800" dirty="0"/>
              <a:t>Garder le composant classique et en créer en parallèle une version connectée utilisable dans les deux cas</a:t>
            </a:r>
          </a:p>
          <a:p>
            <a:pPr lvl="2"/>
            <a:endParaRPr lang="fr-FR" sz="1800" dirty="0"/>
          </a:p>
          <a:p>
            <a:pPr lvl="2"/>
            <a:r>
              <a:rPr lang="fr-FR" sz="1800" dirty="0"/>
              <a:t>Dissocier du composant son rôle et son accès aux valeurs</a:t>
            </a:r>
          </a:p>
          <a:p>
            <a:pPr lvl="2"/>
            <a:endParaRPr lang="fr-FR" sz="1800" dirty="0"/>
          </a:p>
          <a:p>
            <a:pPr lvl="2"/>
            <a:r>
              <a:rPr lang="fr-FR" sz="1800" dirty="0"/>
              <a:t>Faciliter la projection des props dans le composant </a:t>
            </a:r>
          </a:p>
          <a:p>
            <a:endParaRPr lang="fr-FR" sz="1800" dirty="0"/>
          </a:p>
        </p:txBody>
      </p:sp>
      <p:sp>
        <p:nvSpPr>
          <p:cNvPr id="4" name="Espace réservé du contenu 3">
            <a:extLst>
              <a:ext uri="{FF2B5EF4-FFF2-40B4-BE49-F238E27FC236}">
                <a16:creationId xmlns:a16="http://schemas.microsoft.com/office/drawing/2014/main" id="{ABC5219B-E03C-E7C6-0E73-123F752E1281}"/>
              </a:ext>
            </a:extLst>
          </p:cNvPr>
          <p:cNvSpPr>
            <a:spLocks noGrp="1"/>
          </p:cNvSpPr>
          <p:nvPr>
            <p:ph sz="half" idx="2"/>
          </p:nvPr>
        </p:nvSpPr>
        <p:spPr>
          <a:xfrm>
            <a:off x="6096000" y="1071546"/>
            <a:ext cx="5971082" cy="5643602"/>
          </a:xfrm>
        </p:spPr>
        <p:txBody>
          <a:bodyPr>
            <a:normAutofit fontScale="55000" lnSpcReduction="20000"/>
          </a:bodyPr>
          <a:lstStyle/>
          <a:p>
            <a:pPr marL="0" indent="0">
              <a:buNone/>
            </a:pPr>
            <a:br>
              <a:rPr lang="fr-FR" b="0" dirty="0">
                <a:solidFill>
                  <a:srgbClr val="D4D4D4"/>
                </a:solidFill>
                <a:effectLst/>
                <a:latin typeface="Consolas" panose="020B0609020204030204" pitchFamily="49" charset="0"/>
              </a:rPr>
            </a:br>
            <a:r>
              <a:rPr lang="fr-FR" b="0" dirty="0">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1" dirty="0">
                <a:solidFill>
                  <a:srgbClr val="4FC1FF"/>
                </a:solidFill>
                <a:effectLst/>
                <a:latin typeface="Consolas" panose="020B0609020204030204" pitchFamily="49" charset="0"/>
              </a:rPr>
              <a:t>MemeSVGViewer</a:t>
            </a:r>
            <a:r>
              <a:rPr lang="fr-FR" b="0" dirty="0">
                <a:effectLst/>
                <a:latin typeface="Consolas" panose="020B0609020204030204" pitchFamily="49" charset="0"/>
              </a:rPr>
              <a:t>:</a:t>
            </a:r>
            <a:r>
              <a:rPr lang="fr-FR" b="0" dirty="0">
                <a:solidFill>
                  <a:srgbClr val="4EC9B0"/>
                </a:solidFill>
                <a:effectLst/>
                <a:latin typeface="Consolas" panose="020B0609020204030204" pitchFamily="49" charset="0"/>
              </a:rPr>
              <a:t>React</a:t>
            </a:r>
            <a:r>
              <a:rPr lang="fr-FR" b="0" dirty="0">
                <a:solidFill>
                  <a:srgbClr val="D4D4D4"/>
                </a:solidFill>
                <a:effectLst/>
                <a:latin typeface="Consolas" panose="020B0609020204030204" pitchFamily="49" charset="0"/>
              </a:rPr>
              <a:t>.</a:t>
            </a:r>
            <a:r>
              <a:rPr lang="fr-FR" b="0" dirty="0">
                <a:solidFill>
                  <a:srgbClr val="4EC9B0"/>
                </a:solidFill>
                <a:effectLst/>
                <a:latin typeface="Consolas" panose="020B0609020204030204" pitchFamily="49" charset="0"/>
              </a:rPr>
              <a:t>FC</a:t>
            </a:r>
            <a:r>
              <a:rPr lang="fr-FR" b="0" dirty="0">
                <a:effectLst/>
                <a:latin typeface="Consolas" panose="020B0609020204030204" pitchFamily="49" charset="0"/>
              </a:rPr>
              <a:t>&lt;</a:t>
            </a:r>
            <a:r>
              <a:rPr lang="fr-FR" b="0" dirty="0">
                <a:solidFill>
                  <a:srgbClr val="4EC9B0"/>
                </a:solidFill>
                <a:effectLst/>
                <a:latin typeface="Consolas" panose="020B0609020204030204" pitchFamily="49" charset="0"/>
              </a:rPr>
              <a:t>IMemeViewerProps</a:t>
            </a:r>
            <a:r>
              <a:rPr lang="fr-FR" b="0" dirty="0">
                <a:effectLst/>
                <a:latin typeface="Consolas" panose="020B0609020204030204" pitchFamily="49" charset="0"/>
              </a:rPr>
              <a:t>&gt;= (</a:t>
            </a:r>
            <a:r>
              <a:rPr lang="fr-FR" b="0" dirty="0">
                <a:solidFill>
                  <a:srgbClr val="9CDCFE"/>
                </a:solidFill>
                <a:effectLst/>
                <a:latin typeface="Consolas" panose="020B0609020204030204" pitchFamily="49" charset="0"/>
              </a:rPr>
              <a:t>props</a:t>
            </a:r>
            <a:r>
              <a:rPr lang="fr-FR" b="0" dirty="0">
                <a:effectLst/>
                <a:latin typeface="Consolas" panose="020B0609020204030204" pitchFamily="49" charset="0"/>
              </a:rPr>
              <a:t>)</a:t>
            </a:r>
            <a:r>
              <a:rPr lang="fr-FR" b="0" dirty="0">
                <a:solidFill>
                  <a:srgbClr val="569CD6"/>
                </a:solidFill>
                <a:effectLst/>
                <a:latin typeface="Consolas" panose="020B0609020204030204" pitchFamily="49" charset="0"/>
              </a:rPr>
              <a:t>=&gt;</a:t>
            </a:r>
            <a:r>
              <a:rPr lang="fr-FR" b="0" dirty="0">
                <a:effectLst/>
                <a:latin typeface="Consolas" panose="020B0609020204030204" pitchFamily="49" charset="0"/>
              </a:rPr>
              <a:t>{</a:t>
            </a:r>
            <a:r>
              <a:rPr lang="fr-FR" b="0" dirty="0">
                <a:solidFill>
                  <a:srgbClr val="C586C0"/>
                </a:solidFill>
                <a:effectLst/>
                <a:latin typeface="Consolas" panose="020B0609020204030204" pitchFamily="49" charset="0"/>
              </a:rPr>
              <a:t>return</a:t>
            </a:r>
            <a:r>
              <a:rPr lang="fr-FR" b="0" dirty="0">
                <a:solidFill>
                  <a:srgbClr val="D4D4D4"/>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onClick</a:t>
            </a:r>
            <a:r>
              <a:rPr lang="fr-FR" b="0" dirty="0">
                <a:effectLst/>
                <a:latin typeface="Consolas" panose="020B0609020204030204" pitchFamily="49" charset="0"/>
              </a:rPr>
              <a:t>=</a:t>
            </a:r>
            <a:r>
              <a:rPr lang="fr-FR" b="0" dirty="0">
                <a:solidFill>
                  <a:srgbClr val="569CD6"/>
                </a:solidFill>
                <a:effectLst/>
                <a:latin typeface="Consolas" panose="020B0609020204030204" pitchFamily="49" charset="0"/>
              </a:rPr>
              <a:t>{</a:t>
            </a:r>
            <a:r>
              <a:rPr lang="fr-FR" b="0" dirty="0">
                <a:solidFill>
                  <a:srgbClr val="9CDCFE"/>
                </a:solidFill>
                <a:effectLst/>
                <a:latin typeface="Consolas" panose="020B0609020204030204" pitchFamily="49" charset="0"/>
              </a:rPr>
              <a:t>props</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click</a:t>
            </a:r>
            <a:r>
              <a:rPr lang="fr-FR"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r>
              <a:rPr lang="fr-FR" b="0" dirty="0">
                <a:solidFill>
                  <a:srgbClr val="D4D4D4"/>
                </a:solidFill>
                <a:effectLst/>
                <a:latin typeface="Consolas" panose="020B0609020204030204" pitchFamily="49" charset="0"/>
              </a:rPr>
              <a:t>...</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808080"/>
                </a:solidFill>
                <a:effectLst/>
                <a:latin typeface="Consolas" panose="020B0609020204030204" pitchFamily="49" charset="0"/>
              </a:rPr>
              <a:t>&gt;</a:t>
            </a:r>
            <a:r>
              <a:rPr lang="fr-FR" b="0" dirty="0">
                <a:effectLst/>
                <a:latin typeface="Consolas" panose="020B0609020204030204" pitchFamily="49" charset="0"/>
              </a:rPr>
              <a:t>}</a:t>
            </a:r>
          </a:p>
          <a:p>
            <a:pPr marL="0" indent="0">
              <a:buNone/>
            </a:pPr>
            <a:br>
              <a:rPr lang="fr-FR" b="0" dirty="0">
                <a:solidFill>
                  <a:srgbClr val="D4D4D4"/>
                </a:solidFill>
                <a:effectLst/>
                <a:latin typeface="Consolas" panose="020B0609020204030204" pitchFamily="49" charset="0"/>
              </a:rPr>
            </a:br>
            <a:endParaRPr lang="fr-FR" b="0" dirty="0">
              <a:solidFill>
                <a:srgbClr val="D4D4D4"/>
              </a:solidFill>
              <a:effectLst/>
              <a:latin typeface="Consolas" panose="020B0609020204030204" pitchFamily="49" charset="0"/>
            </a:endParaRPr>
          </a:p>
          <a:p>
            <a:pPr marL="0" indent="0">
              <a:buNone/>
            </a:pPr>
            <a:r>
              <a:rPr lang="fr-FR" b="0" dirty="0">
                <a:solidFill>
                  <a:srgbClr val="569CD6"/>
                </a:solidFill>
                <a:effectLst/>
                <a:latin typeface="Consolas" panose="020B0609020204030204" pitchFamily="49" charset="0"/>
              </a:rPr>
              <a:t>function</a:t>
            </a:r>
            <a:r>
              <a:rPr lang="fr-FR" b="0" dirty="0">
                <a:solidFill>
                  <a:srgbClr val="D4D4D4"/>
                </a:solidFill>
                <a:effectLst/>
                <a:latin typeface="Consolas" panose="020B0609020204030204" pitchFamily="49" charset="0"/>
              </a:rPr>
              <a:t> </a:t>
            </a:r>
            <a:r>
              <a:rPr lang="fr-FR" b="1" dirty="0">
                <a:solidFill>
                  <a:srgbClr val="DCDCAA"/>
                </a:solidFill>
                <a:effectLst/>
                <a:latin typeface="Consolas" panose="020B0609020204030204" pitchFamily="49" charset="0"/>
              </a:rPr>
              <a:t>mapStateToProps</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state</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ownProps</a:t>
            </a:r>
            <a:r>
              <a:rPr lang="fr-FR" b="0" dirty="0">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solidFill>
                  <a:srgbClr val="C586C0"/>
                </a:solidFill>
                <a:effectLst/>
                <a:latin typeface="Consolas" panose="020B0609020204030204" pitchFamily="49" charset="0"/>
              </a:rPr>
              <a:t>return</a:t>
            </a:r>
            <a:r>
              <a:rPr lang="fr-FR" b="0" dirty="0">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ownProps</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meme:</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state</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current</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image:</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state</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ressources</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image</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a:t>
            </a:r>
          </a:p>
          <a:p>
            <a:pPr marL="0" indent="0">
              <a:buNone/>
            </a:pPr>
            <a:endParaRPr lang="fr-FR" b="0" dirty="0">
              <a:effectLst/>
              <a:latin typeface="Consolas" panose="020B0609020204030204" pitchFamily="49" charset="0"/>
            </a:endParaRPr>
          </a:p>
          <a:p>
            <a:pPr marL="0" indent="0">
              <a:buNone/>
            </a:pPr>
            <a:r>
              <a:rPr lang="fr-FR" b="0" dirty="0">
                <a:solidFill>
                  <a:srgbClr val="569CD6"/>
                </a:solidFill>
                <a:effectLst/>
                <a:latin typeface="Consolas" panose="020B0609020204030204" pitchFamily="49" charset="0"/>
              </a:rPr>
              <a:t>function</a:t>
            </a:r>
            <a:r>
              <a:rPr lang="fr-FR" b="0" dirty="0">
                <a:solidFill>
                  <a:srgbClr val="D4D4D4"/>
                </a:solidFill>
                <a:effectLst/>
                <a:latin typeface="Consolas" panose="020B0609020204030204" pitchFamily="49" charset="0"/>
              </a:rPr>
              <a:t> </a:t>
            </a:r>
            <a:r>
              <a:rPr lang="fr-FR" b="1" dirty="0">
                <a:solidFill>
                  <a:srgbClr val="DCDCAA"/>
                </a:solidFill>
                <a:effectLst/>
                <a:latin typeface="Consolas" panose="020B0609020204030204" pitchFamily="49" charset="0"/>
              </a:rPr>
              <a:t>mapDispacthToProps</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dispatch</a:t>
            </a:r>
            <a:r>
              <a:rPr lang="fr-FR" b="0" dirty="0">
                <a:solidFill>
                  <a:srgbClr val="D4D4D4"/>
                </a:solidFill>
                <a:effectLst/>
                <a:latin typeface="Consolas" panose="020B0609020204030204" pitchFamily="49" charset="0"/>
              </a:rPr>
              <a:t>:</a:t>
            </a:r>
            <a:r>
              <a:rPr lang="fr-FR" b="0" dirty="0">
                <a:solidFill>
                  <a:srgbClr val="4EC9B0"/>
                </a:solidFill>
                <a:effectLst/>
                <a:latin typeface="Consolas" panose="020B0609020204030204" pitchFamily="49" charset="0"/>
              </a:rPr>
              <a:t>Function</a:t>
            </a:r>
            <a:r>
              <a:rPr lang="fr-FR" b="0" dirty="0">
                <a:effectLst/>
                <a:latin typeface="Consolas" panose="020B0609020204030204" pitchFamily="49" charset="0"/>
              </a:rPr>
              <a:t>){</a:t>
            </a:r>
          </a:p>
          <a:p>
            <a:pPr marL="0" indent="0">
              <a:buNone/>
            </a:pPr>
            <a:r>
              <a:rPr lang="fr-FR" b="0" dirty="0">
                <a:solidFill>
                  <a:srgbClr val="C586C0"/>
                </a:solidFill>
                <a:effectLst/>
                <a:latin typeface="Consolas" panose="020B0609020204030204" pitchFamily="49" charset="0"/>
              </a:rPr>
              <a:t>return</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DCDCAA"/>
                </a:solidFill>
                <a:effectLst/>
                <a:latin typeface="Consolas" panose="020B0609020204030204" pitchFamily="49" charset="0"/>
              </a:rPr>
              <a:t>click</a:t>
            </a:r>
            <a:r>
              <a:rPr lang="fr-FR" b="0" dirty="0">
                <a:solidFill>
                  <a:srgbClr val="9CDCFE"/>
                </a:solidFill>
                <a:effectLst/>
                <a:latin typeface="Consolas" panose="020B0609020204030204" pitchFamily="49" charset="0"/>
              </a:rPr>
              <a:t>:</a:t>
            </a:r>
            <a:r>
              <a:rPr lang="fr-FR" b="0" dirty="0">
                <a:effectLst/>
                <a:latin typeface="Consolas" panose="020B0609020204030204" pitchFamily="49" charset="0"/>
              </a:rPr>
              <a:t>()</a:t>
            </a:r>
            <a:r>
              <a:rPr lang="fr-FR" b="0" dirty="0">
                <a:solidFill>
                  <a:srgbClr val="569CD6"/>
                </a:solidFill>
                <a:effectLst/>
                <a:latin typeface="Consolas" panose="020B0609020204030204" pitchFamily="49" charset="0"/>
              </a:rPr>
              <a:t>=&gt;</a:t>
            </a:r>
            <a:r>
              <a:rPr lang="fr-FR" b="0" dirty="0">
                <a:effectLst/>
                <a:latin typeface="Consolas" panose="020B0609020204030204" pitchFamily="49" charset="0"/>
              </a:rPr>
              <a:t>{</a:t>
            </a:r>
            <a:r>
              <a:rPr lang="fr-FR" b="0" dirty="0">
                <a:solidFill>
                  <a:srgbClr val="DCDCAA"/>
                </a:solidFill>
                <a:effectLst/>
                <a:latin typeface="Consolas" panose="020B0609020204030204" pitchFamily="49" charset="0"/>
              </a:rPr>
              <a:t>dispatch</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action:</a:t>
            </a:r>
            <a:r>
              <a:rPr lang="fr-FR" b="0" dirty="0">
                <a:solidFill>
                  <a:srgbClr val="CE9178"/>
                </a:solidFill>
                <a:effectLst/>
                <a:latin typeface="Consolas" panose="020B0609020204030204" pitchFamily="49" charset="0"/>
              </a:rPr>
              <a:t>'VIEWER_CLICKED’</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p>
          <a:p>
            <a:pPr marL="0" indent="0">
              <a:buNone/>
            </a:pPr>
            <a:r>
              <a:rPr lang="fr-FR" b="0" dirty="0">
                <a:effectLst/>
                <a:latin typeface="Consolas" panose="020B0609020204030204" pitchFamily="49" charset="0"/>
              </a:rPr>
              <a:t>}</a:t>
            </a:r>
          </a:p>
          <a:p>
            <a:pPr marL="0" indent="0">
              <a:buNone/>
            </a:pPr>
            <a:endParaRPr lang="fr-FR" b="0" dirty="0">
              <a:solidFill>
                <a:srgbClr val="C586C0"/>
              </a:solidFill>
              <a:effectLst/>
              <a:latin typeface="Consolas" panose="020B0609020204030204" pitchFamily="49" charset="0"/>
            </a:endParaRPr>
          </a:p>
          <a:p>
            <a:pPr marL="0" indent="0">
              <a:buNone/>
            </a:pPr>
            <a:r>
              <a:rPr lang="fr-FR" b="0" dirty="0">
                <a:solidFill>
                  <a:srgbClr val="C586C0"/>
                </a:solidFill>
                <a:effectLst/>
                <a:latin typeface="Consolas" panose="020B0609020204030204" pitchFamily="49" charset="0"/>
              </a:rPr>
              <a:t>export</a:t>
            </a:r>
            <a:r>
              <a:rPr lang="fr-FR" b="0" dirty="0">
                <a:solidFill>
                  <a:srgbClr val="D4D4D4"/>
                </a:solidFill>
                <a:effectLst/>
                <a:latin typeface="Consolas" panose="020B0609020204030204" pitchFamily="49" charset="0"/>
              </a:rPr>
              <a:t> </a:t>
            </a:r>
            <a:r>
              <a:rPr lang="fr-FR" b="0" dirty="0">
                <a:solidFill>
                  <a:srgbClr val="C586C0"/>
                </a:solidFill>
                <a:effectLst/>
                <a:latin typeface="Consolas" panose="020B0609020204030204" pitchFamily="49" charset="0"/>
              </a:rPr>
              <a:t>default</a:t>
            </a:r>
            <a:r>
              <a:rPr lang="fr-FR" b="0" dirty="0">
                <a:solidFill>
                  <a:srgbClr val="D4D4D4"/>
                </a:solidFill>
                <a:effectLst/>
                <a:latin typeface="Consolas" panose="020B0609020204030204" pitchFamily="49" charset="0"/>
              </a:rPr>
              <a:t> </a:t>
            </a:r>
            <a:r>
              <a:rPr lang="fr-FR" b="0" dirty="0">
                <a:solidFill>
                  <a:srgbClr val="DCDCAA"/>
                </a:solidFill>
                <a:effectLst/>
                <a:latin typeface="Consolas" panose="020B0609020204030204" pitchFamily="49" charset="0"/>
              </a:rPr>
              <a:t>connect</a:t>
            </a:r>
            <a:r>
              <a:rPr lang="fr-FR" b="0" dirty="0">
                <a:effectLst/>
                <a:latin typeface="Consolas" panose="020B0609020204030204" pitchFamily="49" charset="0"/>
              </a:rPr>
              <a:t>(</a:t>
            </a:r>
          </a:p>
          <a:p>
            <a:pPr marL="0" indent="0">
              <a:buNone/>
            </a:pPr>
            <a:r>
              <a:rPr lang="fr-FR" dirty="0">
                <a:solidFill>
                  <a:srgbClr val="DCDCAA"/>
                </a:solidFill>
                <a:latin typeface="Consolas" panose="020B0609020204030204" pitchFamily="49" charset="0"/>
              </a:rPr>
              <a:t>	</a:t>
            </a:r>
            <a:r>
              <a:rPr lang="fr-FR" b="1" dirty="0">
                <a:solidFill>
                  <a:srgbClr val="DCDCAA"/>
                </a:solidFill>
                <a:effectLst/>
                <a:latin typeface="Consolas" panose="020B0609020204030204" pitchFamily="49" charset="0"/>
              </a:rPr>
              <a:t>mapStateToProps</a:t>
            </a:r>
            <a:r>
              <a:rPr lang="fr-FR" b="0" dirty="0">
                <a:solidFill>
                  <a:srgbClr val="D4D4D4"/>
                </a:solidFill>
                <a:effectLst/>
                <a:latin typeface="Consolas" panose="020B0609020204030204" pitchFamily="49" charset="0"/>
              </a:rPr>
              <a:t>,</a:t>
            </a:r>
          </a:p>
          <a:p>
            <a:pPr marL="0" indent="0">
              <a:buNone/>
            </a:pPr>
            <a:r>
              <a:rPr lang="fr-FR" dirty="0">
                <a:solidFill>
                  <a:srgbClr val="D4D4D4"/>
                </a:solidFill>
                <a:latin typeface="Consolas" panose="020B0609020204030204" pitchFamily="49" charset="0"/>
              </a:rPr>
              <a:t>	</a:t>
            </a:r>
            <a:r>
              <a:rPr lang="fr-FR" b="1" dirty="0">
                <a:solidFill>
                  <a:srgbClr val="DCDCAA"/>
                </a:solidFill>
                <a:effectLst/>
                <a:latin typeface="Consolas" panose="020B0609020204030204" pitchFamily="49" charset="0"/>
              </a:rPr>
              <a:t>mapDispacthToProps</a:t>
            </a:r>
          </a:p>
          <a:p>
            <a:pPr marL="0" indent="0">
              <a:buNone/>
            </a:pPr>
            <a:r>
              <a:rPr lang="fr-FR" b="0" dirty="0">
                <a:effectLst/>
                <a:latin typeface="Consolas" panose="020B0609020204030204" pitchFamily="49" charset="0"/>
              </a:rPr>
              <a:t>)(</a:t>
            </a:r>
            <a:r>
              <a:rPr lang="fr-FR" b="1" dirty="0">
                <a:solidFill>
                  <a:srgbClr val="4FC1FF"/>
                </a:solidFill>
                <a:effectLst/>
                <a:latin typeface="Consolas" panose="020B0609020204030204" pitchFamily="49" charset="0"/>
              </a:rPr>
              <a:t>MemeSVGViewer</a:t>
            </a:r>
            <a:r>
              <a:rPr lang="fr-FR" b="0" dirty="0">
                <a:effectLst/>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0885420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FC0086-032E-0469-800F-0E93970A3B69}"/>
              </a:ext>
            </a:extLst>
          </p:cNvPr>
          <p:cNvSpPr>
            <a:spLocks noGrp="1"/>
          </p:cNvSpPr>
          <p:nvPr>
            <p:ph type="title"/>
          </p:nvPr>
        </p:nvSpPr>
        <p:spPr/>
        <p:txBody>
          <a:bodyPr/>
          <a:lstStyle/>
          <a:p>
            <a:r>
              <a:rPr lang="fr-FR" dirty="0"/>
              <a:t>React-</a:t>
            </a:r>
            <a:r>
              <a:rPr lang="fr-FR" dirty="0" err="1"/>
              <a:t>redux</a:t>
            </a:r>
            <a:br>
              <a:rPr lang="fr-FR" dirty="0"/>
            </a:br>
            <a:r>
              <a:rPr lang="fr-FR" dirty="0"/>
              <a:t>by </a:t>
            </a:r>
            <a:r>
              <a:rPr lang="fr-FR" dirty="0" err="1"/>
              <a:t>hooks</a:t>
            </a:r>
            <a:endParaRPr lang="fr-FR" dirty="0"/>
          </a:p>
        </p:txBody>
      </p:sp>
      <p:sp>
        <p:nvSpPr>
          <p:cNvPr id="3" name="Espace réservé du contenu 2">
            <a:extLst>
              <a:ext uri="{FF2B5EF4-FFF2-40B4-BE49-F238E27FC236}">
                <a16:creationId xmlns:a16="http://schemas.microsoft.com/office/drawing/2014/main" id="{029E6CFA-3DFB-9B17-F5AB-2EA9B84084D6}"/>
              </a:ext>
            </a:extLst>
          </p:cNvPr>
          <p:cNvSpPr>
            <a:spLocks noGrp="1"/>
          </p:cNvSpPr>
          <p:nvPr>
            <p:ph sz="half" idx="1"/>
          </p:nvPr>
        </p:nvSpPr>
        <p:spPr>
          <a:xfrm>
            <a:off x="285710" y="1071546"/>
            <a:ext cx="5619789" cy="3250083"/>
          </a:xfrm>
        </p:spPr>
        <p:txBody>
          <a:bodyPr/>
          <a:lstStyle/>
          <a:p>
            <a:r>
              <a:rPr lang="fr-FR" dirty="0"/>
              <a:t>useDispatch</a:t>
            </a:r>
          </a:p>
          <a:p>
            <a:pPr lvl="1"/>
            <a:r>
              <a:rPr lang="fr-FR" dirty="0"/>
              <a:t>Fonction renvoyant la fonction dispatch du store</a:t>
            </a:r>
          </a:p>
          <a:p>
            <a:pPr lvl="2"/>
            <a:r>
              <a:rPr lang="fr-FR" dirty="0"/>
              <a:t>Fournie par </a:t>
            </a:r>
          </a:p>
          <a:p>
            <a:pPr marL="1371600" lvl="3" indent="0">
              <a:buNone/>
            </a:pPr>
            <a:r>
              <a:rPr lang="fr-FR" dirty="0"/>
              <a:t>&lt;</a:t>
            </a:r>
            <a:r>
              <a:rPr lang="fr-FR" i="1" dirty="0"/>
              <a:t>provider</a:t>
            </a:r>
            <a:r>
              <a:rPr lang="fr-FR" dirty="0"/>
              <a:t> store={store}&gt;</a:t>
            </a:r>
          </a:p>
          <a:p>
            <a:pPr marL="1371600" lvl="3" indent="0">
              <a:buNone/>
            </a:pPr>
            <a:r>
              <a:rPr lang="fr-FR" dirty="0"/>
              <a:t>	&lt;App/&gt;</a:t>
            </a:r>
          </a:p>
          <a:p>
            <a:pPr marL="1371600" lvl="3" indent="0">
              <a:buNone/>
            </a:pPr>
            <a:r>
              <a:rPr lang="fr-FR" dirty="0"/>
              <a:t>&lt;/</a:t>
            </a:r>
            <a:r>
              <a:rPr lang="fr-FR" i="1" dirty="0"/>
              <a:t>provider</a:t>
            </a:r>
            <a:r>
              <a:rPr lang="fr-FR" dirty="0"/>
              <a:t>&gt;</a:t>
            </a:r>
          </a:p>
        </p:txBody>
      </p:sp>
      <p:sp>
        <p:nvSpPr>
          <p:cNvPr id="4" name="Espace réservé du contenu 3">
            <a:extLst>
              <a:ext uri="{FF2B5EF4-FFF2-40B4-BE49-F238E27FC236}">
                <a16:creationId xmlns:a16="http://schemas.microsoft.com/office/drawing/2014/main" id="{BF25AB1E-9979-6BCB-2124-35BE87F61C77}"/>
              </a:ext>
            </a:extLst>
          </p:cNvPr>
          <p:cNvSpPr>
            <a:spLocks noGrp="1"/>
          </p:cNvSpPr>
          <p:nvPr>
            <p:ph sz="half" idx="2"/>
          </p:nvPr>
        </p:nvSpPr>
        <p:spPr>
          <a:xfrm>
            <a:off x="6286502" y="1071546"/>
            <a:ext cx="5619789" cy="3250083"/>
          </a:xfrm>
        </p:spPr>
        <p:txBody>
          <a:bodyPr/>
          <a:lstStyle/>
          <a:p>
            <a:r>
              <a:rPr lang="fr-FR" dirty="0"/>
              <a:t>useSelector</a:t>
            </a:r>
          </a:p>
          <a:p>
            <a:pPr lvl="1"/>
            <a:endParaRPr lang="fr-FR" dirty="0"/>
          </a:p>
          <a:p>
            <a:pPr lvl="1"/>
            <a:r>
              <a:rPr lang="fr-FR" dirty="0"/>
              <a:t>Fonction Hook de sélection de contenu du store</a:t>
            </a:r>
          </a:p>
          <a:p>
            <a:pPr lvl="2"/>
            <a:r>
              <a:rPr lang="fr-FR" dirty="0"/>
              <a:t>Fonction qui reçoit le state du store </a:t>
            </a:r>
          </a:p>
          <a:p>
            <a:pPr lvl="3"/>
            <a:r>
              <a:rPr lang="fr-FR" dirty="0"/>
              <a:t>Fournie par </a:t>
            </a:r>
            <a:r>
              <a:rPr lang="fr-FR" i="1" dirty="0"/>
              <a:t>provider</a:t>
            </a:r>
          </a:p>
          <a:p>
            <a:pPr lvl="2"/>
            <a:r>
              <a:rPr lang="fr-FR" dirty="0"/>
              <a:t>Retourne la sélection voulue provenant du state du store</a:t>
            </a:r>
          </a:p>
          <a:p>
            <a:pPr lvl="1"/>
            <a:endParaRPr lang="fr-FR" dirty="0"/>
          </a:p>
        </p:txBody>
      </p:sp>
      <p:sp>
        <p:nvSpPr>
          <p:cNvPr id="5" name="Espace réservé du contenu 2">
            <a:extLst>
              <a:ext uri="{FF2B5EF4-FFF2-40B4-BE49-F238E27FC236}">
                <a16:creationId xmlns:a16="http://schemas.microsoft.com/office/drawing/2014/main" id="{362DB2E9-687A-03C6-6E6E-C5816EB8812C}"/>
              </a:ext>
            </a:extLst>
          </p:cNvPr>
          <p:cNvSpPr txBox="1">
            <a:spLocks/>
          </p:cNvSpPr>
          <p:nvPr/>
        </p:nvSpPr>
        <p:spPr>
          <a:xfrm>
            <a:off x="285710" y="4464506"/>
            <a:ext cx="11620581" cy="196895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18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1800" kern="1200" baseline="0">
                <a:solidFill>
                  <a:schemeClr val="tx1"/>
                </a:solidFill>
                <a:latin typeface="+mn-lt"/>
                <a:ea typeface="+mn-ea"/>
                <a:cs typeface="+mn-cs"/>
              </a:defRPr>
            </a:lvl9pPr>
          </a:lstStyle>
          <a:p>
            <a:r>
              <a:rPr lang="fr-FR" sz="2000" dirty="0"/>
              <a:t>Connecter un component : </a:t>
            </a:r>
          </a:p>
          <a:p>
            <a:pPr marL="457200" lvl="1" indent="0">
              <a:buNone/>
            </a:pPr>
            <a:endParaRPr lang="fr-FR" sz="1600" dirty="0"/>
          </a:p>
        </p:txBody>
      </p:sp>
      <p:sp>
        <p:nvSpPr>
          <p:cNvPr id="7" name="ZoneTexte 6">
            <a:extLst>
              <a:ext uri="{FF2B5EF4-FFF2-40B4-BE49-F238E27FC236}">
                <a16:creationId xmlns:a16="http://schemas.microsoft.com/office/drawing/2014/main" id="{53E998B3-7913-B283-D85D-CCB1FBEC3095}"/>
              </a:ext>
            </a:extLst>
          </p:cNvPr>
          <p:cNvSpPr txBox="1"/>
          <p:nvPr/>
        </p:nvSpPr>
        <p:spPr>
          <a:xfrm>
            <a:off x="571419" y="4868489"/>
            <a:ext cx="11620581" cy="1569660"/>
          </a:xfrm>
          <a:prstGeom prst="rect">
            <a:avLst/>
          </a:prstGeom>
          <a:noFill/>
        </p:spPr>
        <p:txBody>
          <a:bodyPr wrap="square">
            <a:spAutoFit/>
          </a:bodyPr>
          <a:lstStyle/>
          <a:p>
            <a:r>
              <a:rPr lang="fr-FR" sz="1600" b="0" dirty="0">
                <a:solidFill>
                  <a:srgbClr val="9872A2"/>
                </a:solidFill>
                <a:effectLst/>
                <a:latin typeface="Consolas" panose="020B0609020204030204" pitchFamily="49" charset="0"/>
              </a:rPr>
              <a:t>import</a:t>
            </a:r>
            <a:r>
              <a:rPr lang="fr-FR" sz="1600" b="0" dirty="0">
                <a:solidFill>
                  <a:srgbClr val="C5C8C6"/>
                </a:solidFill>
                <a:effectLst/>
                <a:latin typeface="Consolas" panose="020B0609020204030204" pitchFamily="49" charset="0"/>
              </a:rPr>
              <a:t> </a:t>
            </a:r>
            <a:r>
              <a:rPr lang="fr-FR" sz="1600" b="0" dirty="0">
                <a:solidFill>
                  <a:srgbClr val="6089B4"/>
                </a:solidFill>
                <a:effectLst/>
                <a:latin typeface="Consolas" panose="020B0609020204030204" pitchFamily="49" charset="0"/>
              </a:rPr>
              <a:t>UnconnectedCmp</a:t>
            </a:r>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from</a:t>
            </a:r>
            <a:r>
              <a:rPr lang="fr-FR" sz="1600" b="0" dirty="0">
                <a:solidFill>
                  <a:srgbClr val="C5C8C6"/>
                </a:solidFill>
                <a:effectLst/>
                <a:latin typeface="Consolas" panose="020B0609020204030204" pitchFamily="49" charset="0"/>
              </a:rPr>
              <a:t> </a:t>
            </a:r>
            <a:r>
              <a:rPr lang="fr-FR" sz="1600" b="0" dirty="0">
                <a:solidFill>
                  <a:srgbClr val="9AA83A"/>
                </a:solidFill>
                <a:effectLst/>
                <a:latin typeface="Consolas" panose="020B0609020204030204" pitchFamily="49" charset="0"/>
              </a:rPr>
              <a:t>'../UnconnectedCmp/UnconnectedCmp'</a:t>
            </a:r>
            <a:endParaRPr lang="fr-FR" sz="1600" b="0" dirty="0">
              <a:solidFill>
                <a:srgbClr val="C5C8C6"/>
              </a:solidFill>
              <a:effectLst/>
              <a:latin typeface="Consolas" panose="020B0609020204030204" pitchFamily="49" charset="0"/>
            </a:endParaRPr>
          </a:p>
          <a:p>
            <a:r>
              <a:rPr lang="fr-FR" sz="1600" b="0" dirty="0">
                <a:solidFill>
                  <a:srgbClr val="9872A2"/>
                </a:solidFill>
                <a:effectLst/>
                <a:latin typeface="Consolas" panose="020B0609020204030204" pitchFamily="49" charset="0"/>
              </a:rPr>
              <a:t>export</a:t>
            </a:r>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default</a:t>
            </a:r>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const</a:t>
            </a:r>
            <a:r>
              <a:rPr lang="fr-FR" sz="1600" b="0" dirty="0">
                <a:solidFill>
                  <a:srgbClr val="C5C8C6"/>
                </a:solidFill>
                <a:effectLst/>
                <a:latin typeface="Consolas" panose="020B0609020204030204" pitchFamily="49" charset="0"/>
              </a:rPr>
              <a:t> </a:t>
            </a:r>
            <a:r>
              <a:rPr lang="fr-FR" sz="1600" b="0" dirty="0">
                <a:solidFill>
                  <a:srgbClr val="CE6700"/>
                </a:solidFill>
                <a:effectLst/>
                <a:latin typeface="Consolas" panose="020B0609020204030204" pitchFamily="49" charset="0"/>
              </a:rPr>
              <a:t>ConnectedCmp</a:t>
            </a:r>
            <a:r>
              <a:rPr lang="fr-FR" sz="1600" b="0" dirty="0">
                <a:solidFill>
                  <a:srgbClr val="676867"/>
                </a:solidFill>
                <a:effectLst/>
                <a:latin typeface="Consolas" panose="020B0609020204030204" pitchFamily="49" charset="0"/>
              </a:rPr>
              <a:t>=</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props</a:t>
            </a:r>
            <a:r>
              <a:rPr lang="fr-FR" sz="1600" b="0" dirty="0">
                <a:solidFill>
                  <a:srgbClr val="C5C8C6"/>
                </a:solidFill>
                <a:effectLst/>
                <a:latin typeface="Consolas" panose="020B0609020204030204" pitchFamily="49" charset="0"/>
              </a:rPr>
              <a:t>)</a:t>
            </a:r>
            <a:r>
              <a:rPr lang="fr-FR" sz="1600" b="0" dirty="0">
                <a:solidFill>
                  <a:srgbClr val="9872A2"/>
                </a:solidFill>
                <a:effectLst/>
                <a:latin typeface="Consolas" panose="020B0609020204030204" pitchFamily="49" charset="0"/>
              </a:rPr>
              <a:t>=&gt;</a:t>
            </a:r>
            <a:r>
              <a:rPr lang="fr-FR" sz="1600" b="0" dirty="0">
                <a:solidFill>
                  <a:srgbClr val="C5C8C6"/>
                </a:solidFill>
                <a:effectLst/>
                <a:latin typeface="Consolas" panose="020B0609020204030204" pitchFamily="49" charset="0"/>
              </a:rPr>
              <a:t>{</a:t>
            </a:r>
          </a:p>
          <a:p>
            <a:r>
              <a:rPr lang="fr-FR" sz="1600" b="0" dirty="0">
                <a:solidFill>
                  <a:srgbClr val="C5C8C6"/>
                </a:solidFill>
                <a:effectLst/>
                <a:latin typeface="Consolas" panose="020B0609020204030204" pitchFamily="49" charset="0"/>
              </a:rPr>
              <a:t>    </a:t>
            </a:r>
            <a:r>
              <a:rPr lang="fr-FR" sz="1600" b="0" dirty="0">
                <a:solidFill>
                  <a:srgbClr val="6089B4"/>
                </a:solidFill>
                <a:effectLst/>
                <a:latin typeface="Consolas" panose="020B0609020204030204" pitchFamily="49" charset="0"/>
              </a:rPr>
              <a:t>dispacth</a:t>
            </a:r>
            <a:r>
              <a:rPr lang="fr-FR" sz="1600" b="0" dirty="0">
                <a:solidFill>
                  <a:srgbClr val="676867"/>
                </a:solidFill>
                <a:effectLst/>
                <a:latin typeface="Consolas" panose="020B0609020204030204" pitchFamily="49" charset="0"/>
              </a:rPr>
              <a:t>=</a:t>
            </a:r>
            <a:r>
              <a:rPr lang="fr-FR" sz="1600" b="0" dirty="0">
                <a:solidFill>
                  <a:srgbClr val="CE6700"/>
                </a:solidFill>
                <a:effectLst/>
                <a:latin typeface="Consolas" panose="020B0609020204030204" pitchFamily="49" charset="0"/>
              </a:rPr>
              <a:t>useDispatch</a:t>
            </a:r>
            <a:r>
              <a:rPr lang="fr-FR" sz="1600" b="0" dirty="0">
                <a:solidFill>
                  <a:srgbClr val="C5C8C6"/>
                </a:solidFill>
                <a:effectLst/>
                <a:latin typeface="Consolas" panose="020B0609020204030204" pitchFamily="49" charset="0"/>
              </a:rPr>
              <a:t>()</a:t>
            </a:r>
          </a:p>
          <a:p>
            <a:r>
              <a:rPr lang="fr-FR" sz="1600" b="0" dirty="0">
                <a:solidFill>
                  <a:srgbClr val="C5C8C6"/>
                </a:solidFill>
                <a:effectLst/>
                <a:latin typeface="Consolas" panose="020B0609020204030204" pitchFamily="49" charset="0"/>
              </a:rPr>
              <a:t>    </a:t>
            </a:r>
            <a:r>
              <a:rPr lang="fr-FR" sz="1600" b="0" dirty="0">
                <a:solidFill>
                  <a:srgbClr val="6089B4"/>
                </a:solidFill>
                <a:effectLst/>
                <a:latin typeface="Consolas" panose="020B0609020204030204" pitchFamily="49" charset="0"/>
              </a:rPr>
              <a:t>data</a:t>
            </a:r>
            <a:r>
              <a:rPr lang="fr-FR" sz="1600" b="0" dirty="0">
                <a:solidFill>
                  <a:srgbClr val="676867"/>
                </a:solidFill>
                <a:effectLst/>
                <a:latin typeface="Consolas" panose="020B0609020204030204" pitchFamily="49" charset="0"/>
              </a:rPr>
              <a:t>=</a:t>
            </a:r>
            <a:r>
              <a:rPr lang="fr-FR" sz="1600" b="0" dirty="0">
                <a:solidFill>
                  <a:srgbClr val="CE6700"/>
                </a:solidFill>
                <a:effectLst/>
                <a:latin typeface="Consolas" panose="020B0609020204030204" pitchFamily="49" charset="0"/>
              </a:rPr>
              <a:t>useSelector</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s</a:t>
            </a:r>
            <a:r>
              <a:rPr lang="fr-FR" sz="1600" b="0" dirty="0">
                <a:solidFill>
                  <a:srgbClr val="9872A2"/>
                </a:solidFill>
                <a:effectLst/>
                <a:latin typeface="Consolas" panose="020B0609020204030204" pitchFamily="49" charset="0"/>
              </a:rPr>
              <a:t>=&gt;</a:t>
            </a:r>
            <a:r>
              <a:rPr lang="fr-FR" sz="1600" b="0" dirty="0">
                <a:solidFill>
                  <a:srgbClr val="6089B4"/>
                </a:solidFill>
                <a:effectLst/>
                <a:latin typeface="Consolas" panose="020B0609020204030204" pitchFamily="49" charset="0"/>
              </a:rPr>
              <a:t>s</a:t>
            </a:r>
            <a:r>
              <a:rPr lang="fr-FR" sz="1600" b="0" dirty="0">
                <a:solidFill>
                  <a:srgbClr val="676867"/>
                </a:solidFill>
                <a:effectLst/>
                <a:latin typeface="Consolas" panose="020B0609020204030204" pitchFamily="49" charset="0"/>
              </a:rPr>
              <a:t>.</a:t>
            </a:r>
            <a:r>
              <a:rPr lang="fr-FR" sz="1600" b="0" dirty="0">
                <a:solidFill>
                  <a:srgbClr val="9872A2"/>
                </a:solidFill>
                <a:effectLst/>
                <a:latin typeface="Consolas" panose="020B0609020204030204" pitchFamily="49" charset="0"/>
              </a:rPr>
              <a:t>data</a:t>
            </a:r>
            <a:r>
              <a:rPr lang="fr-FR" sz="1600" b="0" dirty="0">
                <a:solidFill>
                  <a:srgbClr val="C5C8C6"/>
                </a:solidFill>
                <a:effectLst/>
                <a:latin typeface="Consolas" panose="020B0609020204030204" pitchFamily="49" charset="0"/>
              </a:rPr>
              <a:t>)</a:t>
            </a:r>
          </a:p>
          <a:p>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return</a:t>
            </a:r>
            <a:r>
              <a:rPr lang="fr-FR" sz="1600" b="0" dirty="0">
                <a:solidFill>
                  <a:srgbClr val="C5C8C6"/>
                </a:solidFill>
                <a:effectLst/>
                <a:latin typeface="Consolas" panose="020B0609020204030204" pitchFamily="49" charset="0"/>
              </a:rPr>
              <a:t> </a:t>
            </a:r>
            <a:r>
              <a:rPr lang="fr-FR" sz="1600" b="0" dirty="0">
                <a:solidFill>
                  <a:srgbClr val="D0B344"/>
                </a:solidFill>
                <a:effectLst/>
                <a:latin typeface="Consolas" panose="020B0609020204030204" pitchFamily="49" charset="0"/>
              </a:rPr>
              <a:t>&lt;</a:t>
            </a:r>
            <a:r>
              <a:rPr lang="fr-FR" sz="1600" b="0" dirty="0">
                <a:solidFill>
                  <a:srgbClr val="C7444A"/>
                </a:solidFill>
                <a:effectLst/>
                <a:latin typeface="Consolas" panose="020B0609020204030204" pitchFamily="49" charset="0"/>
              </a:rPr>
              <a:t>UnconnectedCmp </a:t>
            </a:r>
            <a:r>
              <a:rPr lang="fr-FR" sz="1600" b="0" dirty="0">
                <a:solidFill>
                  <a:srgbClr val="D0B344"/>
                </a:solidFill>
                <a:effectLst/>
                <a:latin typeface="Consolas" panose="020B0609020204030204" pitchFamily="49" charset="0"/>
              </a:rPr>
              <a:t>onaction</a:t>
            </a:r>
            <a:r>
              <a:rPr lang="fr-FR" sz="1600" b="0" dirty="0">
                <a:solidFill>
                  <a:srgbClr val="676867"/>
                </a:solidFill>
                <a:effectLst/>
                <a:latin typeface="Consolas" panose="020B0609020204030204" pitchFamily="49" charset="0"/>
              </a:rPr>
              <a:t>=</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param</a:t>
            </a:r>
            <a:r>
              <a:rPr lang="fr-FR" sz="1600" b="0" dirty="0">
                <a:solidFill>
                  <a:srgbClr val="C5C8C6"/>
                </a:solidFill>
                <a:effectLst/>
                <a:latin typeface="Consolas" panose="020B0609020204030204" pitchFamily="49" charset="0"/>
              </a:rPr>
              <a:t>)</a:t>
            </a:r>
            <a:r>
              <a:rPr lang="fr-FR" sz="1600" b="0" dirty="0">
                <a:solidFill>
                  <a:srgbClr val="9872A2"/>
                </a:solidFill>
                <a:effectLst/>
                <a:latin typeface="Consolas" panose="020B0609020204030204" pitchFamily="49" charset="0"/>
              </a:rPr>
              <a:t>=&gt;</a:t>
            </a:r>
            <a:r>
              <a:rPr lang="fr-FR" sz="1600" b="0" dirty="0">
                <a:solidFill>
                  <a:srgbClr val="CE6700"/>
                </a:solidFill>
                <a:effectLst/>
                <a:latin typeface="Consolas" panose="020B0609020204030204" pitchFamily="49" charset="0"/>
              </a:rPr>
              <a:t>dispatch</a:t>
            </a:r>
            <a:r>
              <a:rPr lang="fr-FR" sz="1600" b="0" dirty="0">
                <a:solidFill>
                  <a:srgbClr val="C5C8C6"/>
                </a:solidFill>
                <a:effectLst/>
                <a:latin typeface="Consolas" panose="020B0609020204030204" pitchFamily="49" charset="0"/>
              </a:rPr>
              <a:t>({</a:t>
            </a:r>
            <a:r>
              <a:rPr lang="fr-FR" sz="1600" b="0" dirty="0">
                <a:solidFill>
                  <a:srgbClr val="9AA83A"/>
                </a:solidFill>
                <a:effectLst/>
                <a:latin typeface="Consolas" panose="020B0609020204030204" pitchFamily="49" charset="0"/>
              </a:rPr>
              <a:t>type</a:t>
            </a:r>
            <a:r>
              <a:rPr lang="fr-FR" sz="1600" b="0" dirty="0">
                <a:solidFill>
                  <a:srgbClr val="C5C8C6"/>
                </a:solidFill>
                <a:effectLst/>
                <a:latin typeface="Consolas" panose="020B0609020204030204" pitchFamily="49" charset="0"/>
              </a:rPr>
              <a:t>:</a:t>
            </a:r>
            <a:r>
              <a:rPr lang="fr-FR" sz="1600" b="0" dirty="0">
                <a:solidFill>
                  <a:srgbClr val="D0B344"/>
                </a:solidFill>
                <a:effectLst/>
                <a:latin typeface="Consolas" panose="020B0609020204030204" pitchFamily="49" charset="0"/>
              </a:rPr>
              <a:t>'</a:t>
            </a:r>
            <a:r>
              <a:rPr lang="fr-FR" sz="1600" b="0" dirty="0">
                <a:solidFill>
                  <a:srgbClr val="9AA83A"/>
                </a:solidFill>
                <a:effectLst/>
                <a:latin typeface="Consolas" panose="020B0609020204030204" pitchFamily="49" charset="0"/>
              </a:rPr>
              <a:t>ACT</a:t>
            </a:r>
            <a:r>
              <a:rPr lang="fr-FR" sz="1600" b="0" dirty="0">
                <a:solidFill>
                  <a:srgbClr val="D0B344"/>
                </a:solidFill>
                <a:effectLst/>
                <a:latin typeface="Consolas" panose="020B0609020204030204" pitchFamily="49" charset="0"/>
              </a:rPr>
              <a:t>'</a:t>
            </a:r>
            <a:r>
              <a:rPr lang="fr-FR" sz="1600" b="0" dirty="0">
                <a:solidFill>
                  <a:srgbClr val="C5C8C6"/>
                </a:solidFill>
                <a:effectLst/>
                <a:latin typeface="Consolas" panose="020B0609020204030204" pitchFamily="49" charset="0"/>
              </a:rPr>
              <a:t>, </a:t>
            </a:r>
            <a:r>
              <a:rPr lang="fr-FR" sz="1600" b="0" dirty="0">
                <a:solidFill>
                  <a:srgbClr val="9AA83A"/>
                </a:solidFill>
                <a:effectLst/>
                <a:latin typeface="Consolas" panose="020B0609020204030204" pitchFamily="49" charset="0"/>
              </a:rPr>
              <a:t>payload</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param</a:t>
            </a:r>
            <a:r>
              <a:rPr lang="fr-FR" sz="1600" b="0" dirty="0">
                <a:solidFill>
                  <a:srgbClr val="C5C8C6"/>
                </a:solidFill>
                <a:effectLst/>
                <a:latin typeface="Consolas" panose="020B0609020204030204" pitchFamily="49" charset="0"/>
              </a:rPr>
              <a:t>})}</a:t>
            </a:r>
            <a:r>
              <a:rPr lang="fr-FR" sz="1600" b="0" dirty="0">
                <a:solidFill>
                  <a:srgbClr val="D0B344"/>
                </a:solidFill>
                <a:effectLst/>
                <a:latin typeface="Consolas" panose="020B0609020204030204" pitchFamily="49" charset="0"/>
              </a:rPr>
              <a:t> content</a:t>
            </a:r>
            <a:r>
              <a:rPr lang="fr-FR" sz="1600" b="0" dirty="0">
                <a:solidFill>
                  <a:srgbClr val="676867"/>
                </a:solidFill>
                <a:effectLst/>
                <a:latin typeface="Consolas" panose="020B0609020204030204" pitchFamily="49" charset="0"/>
              </a:rPr>
              <a:t>=</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data</a:t>
            </a:r>
            <a:r>
              <a:rPr lang="fr-FR" sz="1600" b="0" dirty="0">
                <a:solidFill>
                  <a:srgbClr val="C5C8C6"/>
                </a:solidFill>
                <a:effectLst/>
                <a:latin typeface="Consolas" panose="020B0609020204030204" pitchFamily="49" charset="0"/>
              </a:rPr>
              <a:t>}</a:t>
            </a:r>
            <a:r>
              <a:rPr lang="fr-FR" sz="1600" b="0" dirty="0">
                <a:solidFill>
                  <a:srgbClr val="D0B344"/>
                </a:solidFill>
                <a:effectLst/>
                <a:latin typeface="Consolas" panose="020B0609020204030204" pitchFamily="49" charset="0"/>
              </a:rPr>
              <a:t>/&gt;</a:t>
            </a:r>
            <a:endParaRPr lang="fr-FR" sz="1600" b="0" dirty="0">
              <a:solidFill>
                <a:srgbClr val="C5C8C6"/>
              </a:solidFill>
              <a:effectLst/>
              <a:latin typeface="Consolas" panose="020B0609020204030204" pitchFamily="49" charset="0"/>
            </a:endParaRPr>
          </a:p>
          <a:p>
            <a:r>
              <a:rPr lang="fr-FR" sz="1600" b="0" dirty="0">
                <a:solidFill>
                  <a:srgbClr val="C5C8C6"/>
                </a:solidFill>
                <a:effectLst/>
                <a:latin typeface="Consolas" panose="020B0609020204030204" pitchFamily="49" charset="0"/>
              </a:rPr>
              <a:t>}</a:t>
            </a:r>
          </a:p>
        </p:txBody>
      </p:sp>
    </p:spTree>
    <p:extLst>
      <p:ext uri="{BB962C8B-B14F-4D97-AF65-F5344CB8AC3E}">
        <p14:creationId xmlns:p14="http://schemas.microsoft.com/office/powerpoint/2010/main" val="39883065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42464-23EF-AA06-0550-0518287035A6}"/>
              </a:ext>
            </a:extLst>
          </p:cNvPr>
          <p:cNvSpPr>
            <a:spLocks noGrp="1"/>
          </p:cNvSpPr>
          <p:nvPr>
            <p:ph type="title"/>
          </p:nvPr>
        </p:nvSpPr>
        <p:spPr/>
        <p:txBody>
          <a:bodyPr/>
          <a:lstStyle/>
          <a:p>
            <a:r>
              <a:rPr lang="fr-FR" dirty="0"/>
              <a:t>Redux-middleware</a:t>
            </a:r>
          </a:p>
        </p:txBody>
      </p:sp>
      <p:sp>
        <p:nvSpPr>
          <p:cNvPr id="3" name="Espace réservé du contenu 2">
            <a:extLst>
              <a:ext uri="{FF2B5EF4-FFF2-40B4-BE49-F238E27FC236}">
                <a16:creationId xmlns:a16="http://schemas.microsoft.com/office/drawing/2014/main" id="{8030EC44-8E41-A127-763A-14F4A565404C}"/>
              </a:ext>
            </a:extLst>
          </p:cNvPr>
          <p:cNvSpPr>
            <a:spLocks noGrp="1"/>
          </p:cNvSpPr>
          <p:nvPr>
            <p:ph idx="1"/>
          </p:nvPr>
        </p:nvSpPr>
        <p:spPr/>
        <p:txBody>
          <a:bodyPr/>
          <a:lstStyle/>
          <a:p>
            <a:r>
              <a:rPr lang="fr-FR" dirty="0"/>
              <a:t>Le middleware est un intermédiaire d’actions entre le dispatch et l’exécution du réducteur</a:t>
            </a:r>
          </a:p>
          <a:p>
            <a:endParaRPr lang="fr-FR" dirty="0"/>
          </a:p>
          <a:p>
            <a:r>
              <a:rPr lang="fr-FR" dirty="0"/>
              <a:t>Comment il modifie le comportement du dispatch ?</a:t>
            </a:r>
          </a:p>
          <a:p>
            <a:pPr lvl="2"/>
            <a:r>
              <a:rPr lang="fr-FR" dirty="0"/>
              <a:t>S’interpose avant l’appel du </a:t>
            </a:r>
            <a:r>
              <a:rPr lang="fr-FR" i="1" dirty="0"/>
              <a:t>reducer</a:t>
            </a:r>
          </a:p>
          <a:p>
            <a:pPr lvl="2"/>
            <a:r>
              <a:rPr lang="fr-FR" dirty="0"/>
              <a:t>Effectue des tâches </a:t>
            </a:r>
            <a:r>
              <a:rPr lang="fr-FR" i="1" dirty="0"/>
              <a:t>sync</a:t>
            </a:r>
            <a:r>
              <a:rPr lang="fr-FR" dirty="0"/>
              <a:t> ou </a:t>
            </a:r>
            <a:r>
              <a:rPr lang="fr-FR" i="1" dirty="0"/>
              <a:t>async </a:t>
            </a:r>
          </a:p>
          <a:p>
            <a:pPr lvl="2"/>
            <a:r>
              <a:rPr lang="fr-FR" dirty="0"/>
              <a:t>Peut redéclencher un dispatch</a:t>
            </a:r>
          </a:p>
          <a:p>
            <a:pPr lvl="2"/>
            <a:r>
              <a:rPr lang="fr-FR" dirty="0"/>
              <a:t>Renvoie l’action interceptée au prochain middleware jusqu’au </a:t>
            </a:r>
            <a:r>
              <a:rPr lang="fr-FR" i="1" dirty="0"/>
              <a:t>reducer</a:t>
            </a:r>
          </a:p>
        </p:txBody>
      </p:sp>
    </p:spTree>
    <p:extLst>
      <p:ext uri="{BB962C8B-B14F-4D97-AF65-F5344CB8AC3E}">
        <p14:creationId xmlns:p14="http://schemas.microsoft.com/office/powerpoint/2010/main" val="17166262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805DED-D6FB-723E-F31F-6D15FD0D8101}"/>
              </a:ext>
            </a:extLst>
          </p:cNvPr>
          <p:cNvSpPr>
            <a:spLocks noGrp="1"/>
          </p:cNvSpPr>
          <p:nvPr>
            <p:ph type="title"/>
          </p:nvPr>
        </p:nvSpPr>
        <p:spPr/>
        <p:txBody>
          <a:bodyPr/>
          <a:lstStyle/>
          <a:p>
            <a:r>
              <a:rPr lang="fr-FR" dirty="0"/>
              <a:t>Redux thunk</a:t>
            </a:r>
          </a:p>
        </p:txBody>
      </p:sp>
      <p:sp>
        <p:nvSpPr>
          <p:cNvPr id="3" name="Espace réservé du contenu 2">
            <a:extLst>
              <a:ext uri="{FF2B5EF4-FFF2-40B4-BE49-F238E27FC236}">
                <a16:creationId xmlns:a16="http://schemas.microsoft.com/office/drawing/2014/main" id="{F4AFEEBC-E7B6-1DF8-B0E1-4F79EACDFE91}"/>
              </a:ext>
            </a:extLst>
          </p:cNvPr>
          <p:cNvSpPr>
            <a:spLocks noGrp="1"/>
          </p:cNvSpPr>
          <p:nvPr>
            <p:ph idx="1"/>
          </p:nvPr>
        </p:nvSpPr>
        <p:spPr/>
        <p:txBody>
          <a:bodyPr>
            <a:normAutofit/>
          </a:bodyPr>
          <a:lstStyle/>
          <a:p>
            <a:r>
              <a:rPr lang="fr-FR" dirty="0"/>
              <a:t>Le dispatch parcourt donc le/les middleware .</a:t>
            </a:r>
          </a:p>
          <a:p>
            <a:endParaRPr lang="fr-FR" dirty="0"/>
          </a:p>
          <a:p>
            <a:r>
              <a:rPr lang="fr-FR" dirty="0"/>
              <a:t>Le middleware prend la décision de</a:t>
            </a:r>
          </a:p>
          <a:p>
            <a:pPr lvl="1"/>
            <a:r>
              <a:rPr lang="fr-FR" dirty="0"/>
              <a:t>Faire passer l’action au suivant ou reducer</a:t>
            </a:r>
          </a:p>
          <a:p>
            <a:pPr lvl="1"/>
            <a:r>
              <a:rPr lang="fr-FR" dirty="0"/>
              <a:t>Ou de la traiter préalablement</a:t>
            </a:r>
          </a:p>
          <a:p>
            <a:pPr lvl="2"/>
            <a:endParaRPr lang="fr-FR" dirty="0"/>
          </a:p>
          <a:p>
            <a:pPr lvl="2"/>
            <a:r>
              <a:rPr lang="fr-FR" dirty="0"/>
              <a:t>Puis renvoyer une action une </a:t>
            </a:r>
          </a:p>
          <a:p>
            <a:pPr marL="914400" lvl="2" indent="0">
              <a:buNone/>
            </a:pPr>
            <a:r>
              <a:rPr lang="fr-FR" dirty="0"/>
              <a:t>fois la tâche terminée</a:t>
            </a:r>
          </a:p>
          <a:p>
            <a:endParaRPr lang="fr-FR" dirty="0"/>
          </a:p>
        </p:txBody>
      </p:sp>
      <p:pic>
        <p:nvPicPr>
          <p:cNvPr id="3074" name="Picture 2" descr="为什么需要redux-thunk ? - 游离">
            <a:extLst>
              <a:ext uri="{FF2B5EF4-FFF2-40B4-BE49-F238E27FC236}">
                <a16:creationId xmlns:a16="http://schemas.microsoft.com/office/drawing/2014/main" id="{61B91E9E-5D70-5003-C243-12F307C683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223" y="2886529"/>
            <a:ext cx="6570689" cy="354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585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73EBBF-1E3D-259B-905B-1FA773332AB4}"/>
              </a:ext>
            </a:extLst>
          </p:cNvPr>
          <p:cNvSpPr>
            <a:spLocks noGrp="1"/>
          </p:cNvSpPr>
          <p:nvPr>
            <p:ph type="title"/>
          </p:nvPr>
        </p:nvSpPr>
        <p:spPr/>
        <p:txBody>
          <a:bodyPr/>
          <a:lstStyle/>
          <a:p>
            <a:r>
              <a:rPr lang="fr-FR" dirty="0"/>
              <a:t>Redux-thunk syntaxe</a:t>
            </a:r>
          </a:p>
        </p:txBody>
      </p:sp>
      <p:sp>
        <p:nvSpPr>
          <p:cNvPr id="3" name="Espace réservé du contenu 2">
            <a:extLst>
              <a:ext uri="{FF2B5EF4-FFF2-40B4-BE49-F238E27FC236}">
                <a16:creationId xmlns:a16="http://schemas.microsoft.com/office/drawing/2014/main" id="{E80CF6E7-8BC0-3E59-CC1F-6A3A1113C296}"/>
              </a:ext>
            </a:extLst>
          </p:cNvPr>
          <p:cNvSpPr>
            <a:spLocks noGrp="1"/>
          </p:cNvSpPr>
          <p:nvPr>
            <p:ph idx="1"/>
          </p:nvPr>
        </p:nvSpPr>
        <p:spPr>
          <a:xfrm>
            <a:off x="380960" y="1142984"/>
            <a:ext cx="6459787" cy="5286412"/>
          </a:xfrm>
        </p:spPr>
        <p:txBody>
          <a:bodyPr>
            <a:normAutofit fontScale="70000" lnSpcReduction="20000"/>
          </a:bodyPr>
          <a:lstStyle/>
          <a:p>
            <a:r>
              <a:rPr lang="fr-FR" dirty="0"/>
              <a:t>asyncThunk pour redux</a:t>
            </a:r>
          </a:p>
          <a:p>
            <a:pPr marL="0" indent="0" algn="ctr">
              <a:buNone/>
            </a:pPr>
            <a:r>
              <a:rPr lang="fr-FR" sz="2000" dirty="0"/>
              <a:t>createAsyncThunk</a:t>
            </a:r>
            <a:r>
              <a:rPr lang="fr-FR" sz="2000" i="1" dirty="0"/>
              <a:t>(‘typeName’, await Promise)</a:t>
            </a:r>
          </a:p>
          <a:p>
            <a:pPr lvl="2"/>
            <a:endParaRPr lang="fr-FR" dirty="0"/>
          </a:p>
          <a:p>
            <a:pPr lvl="2"/>
            <a:r>
              <a:rPr lang="fr-FR" dirty="0"/>
              <a:t>Fabrique une action </a:t>
            </a:r>
            <a:r>
              <a:rPr lang="fr-FR" i="1" dirty="0" err="1"/>
              <a:t>dispatchable</a:t>
            </a:r>
            <a:r>
              <a:rPr lang="fr-FR" i="1" dirty="0"/>
              <a:t> suffixer par l’</a:t>
            </a:r>
            <a:r>
              <a:rPr lang="fr-FR" i="1" dirty="0" err="1"/>
              <a:t>etat</a:t>
            </a:r>
            <a:r>
              <a:rPr lang="fr-FR" i="1" dirty="0"/>
              <a:t> de la promise</a:t>
            </a:r>
          </a:p>
          <a:p>
            <a:pPr lvl="3"/>
            <a:r>
              <a:rPr lang="fr-FR" i="1" dirty="0" err="1"/>
              <a:t>typeName</a:t>
            </a:r>
            <a:r>
              <a:rPr lang="fr-FR" i="1" dirty="0"/>
              <a:t>/</a:t>
            </a:r>
            <a:r>
              <a:rPr lang="fr-FR" b="1" i="1" dirty="0" err="1"/>
              <a:t>fulfilled</a:t>
            </a:r>
            <a:endParaRPr lang="fr-FR" b="1" i="1" dirty="0"/>
          </a:p>
          <a:p>
            <a:pPr lvl="3"/>
            <a:r>
              <a:rPr lang="fr-FR" i="1" dirty="0" err="1"/>
              <a:t>typeName</a:t>
            </a:r>
            <a:r>
              <a:rPr lang="fr-FR" i="1" dirty="0"/>
              <a:t>/</a:t>
            </a:r>
            <a:r>
              <a:rPr lang="fr-FR" b="1" dirty="0" err="1"/>
              <a:t>rejected</a:t>
            </a:r>
            <a:endParaRPr lang="fr-FR" b="1" dirty="0"/>
          </a:p>
          <a:p>
            <a:pPr lvl="3"/>
            <a:r>
              <a:rPr lang="fr-FR" i="1" dirty="0" err="1"/>
              <a:t>typeName</a:t>
            </a:r>
            <a:r>
              <a:rPr lang="fr-FR" i="1" dirty="0"/>
              <a:t>/</a:t>
            </a:r>
            <a:r>
              <a:rPr lang="fr-FR" b="1" dirty="0" err="1"/>
              <a:t>pending</a:t>
            </a:r>
            <a:endParaRPr lang="fr-FR" b="1" dirty="0"/>
          </a:p>
          <a:p>
            <a:pPr marL="914400" lvl="2" indent="0">
              <a:buNone/>
            </a:pPr>
            <a:endParaRPr lang="fr-FR" i="1" dirty="0"/>
          </a:p>
          <a:p>
            <a:pPr lvl="2"/>
            <a:r>
              <a:rPr lang="fr-FR" i="1" dirty="0"/>
              <a:t>extraReducer du configureStore</a:t>
            </a:r>
          </a:p>
          <a:p>
            <a:pPr lvl="3"/>
            <a:r>
              <a:rPr lang="fr-FR" i="1" dirty="0"/>
              <a:t>Pour les async thunk ,il est nécessaire que le traitement des cas soit construit par un builder hors du </a:t>
            </a:r>
            <a:r>
              <a:rPr lang="fr-FR" dirty="0"/>
              <a:t>reducer </a:t>
            </a:r>
            <a:r>
              <a:rPr lang="fr-FR" i="1" dirty="0"/>
              <a:t>synchrone</a:t>
            </a:r>
          </a:p>
          <a:p>
            <a:pPr lvl="4"/>
            <a:r>
              <a:rPr lang="fr-FR" i="1" dirty="0"/>
              <a:t>addCase</a:t>
            </a:r>
          </a:p>
          <a:p>
            <a:pPr lvl="5"/>
            <a:r>
              <a:rPr lang="fr-FR" i="1" dirty="0" err="1"/>
              <a:t>typeName</a:t>
            </a:r>
            <a:r>
              <a:rPr lang="fr-FR" i="1" dirty="0"/>
              <a:t>/</a:t>
            </a:r>
            <a:r>
              <a:rPr lang="fr-FR" i="1" dirty="0" err="1"/>
              <a:t>rejected</a:t>
            </a:r>
            <a:r>
              <a:rPr lang="fr-FR" i="1" dirty="0"/>
              <a:t>, </a:t>
            </a:r>
            <a:r>
              <a:rPr lang="fr-FR" i="1" dirty="0" err="1"/>
              <a:t>typeNamee.fullfiled</a:t>
            </a:r>
            <a:r>
              <a:rPr lang="fr-FR" i="1" dirty="0"/>
              <a:t>,…</a:t>
            </a:r>
          </a:p>
          <a:p>
            <a:pPr lvl="4"/>
            <a:endParaRPr lang="fr-FR" i="1" dirty="0"/>
          </a:p>
          <a:p>
            <a:pPr lvl="4"/>
            <a:r>
              <a:rPr lang="fr-FR" i="1" dirty="0" err="1"/>
              <a:t>addMatcher</a:t>
            </a:r>
            <a:endParaRPr lang="fr-FR" i="1" dirty="0"/>
          </a:p>
          <a:p>
            <a:pPr lvl="5"/>
            <a:r>
              <a:rPr lang="fr-FR" i="1" dirty="0"/>
              <a:t>*/</a:t>
            </a:r>
            <a:r>
              <a:rPr lang="fr-FR" b="1" i="1" dirty="0" err="1"/>
              <a:t>pending</a:t>
            </a:r>
            <a:r>
              <a:rPr lang="fr-FR" b="1" i="1" dirty="0"/>
              <a:t>, </a:t>
            </a:r>
            <a:r>
              <a:rPr lang="fr-FR" i="1" dirty="0" err="1"/>
              <a:t>typeName</a:t>
            </a:r>
            <a:r>
              <a:rPr lang="fr-FR" i="1" dirty="0"/>
              <a:t>/</a:t>
            </a:r>
            <a:r>
              <a:rPr lang="fr-FR" b="1" i="1" dirty="0"/>
              <a:t>*, …</a:t>
            </a:r>
          </a:p>
          <a:p>
            <a:pPr lvl="4"/>
            <a:r>
              <a:rPr lang="fr-FR" i="1" dirty="0" err="1"/>
              <a:t>addDefault</a:t>
            </a:r>
            <a:endParaRPr lang="fr-FR" i="1" dirty="0"/>
          </a:p>
          <a:p>
            <a:pPr lvl="4"/>
            <a:endParaRPr lang="fr-FR" i="1" dirty="0"/>
          </a:p>
          <a:p>
            <a:r>
              <a:rPr lang="fr-FR" i="1" dirty="0"/>
              <a:t>Dispatcher l’asyncthunk</a:t>
            </a:r>
          </a:p>
          <a:p>
            <a:pPr lvl="1"/>
            <a:r>
              <a:rPr lang="fr-FR" i="1" dirty="0"/>
              <a:t>Store.dispatch(getMessages(</a:t>
            </a:r>
            <a:r>
              <a:rPr lang="fr-FR" sz="1600" dirty="0">
                <a:solidFill>
                  <a:schemeClr val="bg1">
                    <a:lumMod val="50000"/>
                  </a:schemeClr>
                </a:solidFill>
              </a:rPr>
              <a:t>datas</a:t>
            </a:r>
            <a:r>
              <a:rPr lang="fr-FR" i="1" dirty="0"/>
              <a:t>))</a:t>
            </a:r>
          </a:p>
        </p:txBody>
      </p:sp>
      <p:sp>
        <p:nvSpPr>
          <p:cNvPr id="4" name="Espace réservé du contenu 3">
            <a:extLst>
              <a:ext uri="{FF2B5EF4-FFF2-40B4-BE49-F238E27FC236}">
                <a16:creationId xmlns:a16="http://schemas.microsoft.com/office/drawing/2014/main" id="{257E020C-8F8A-79F2-1629-474C39050BD2}"/>
              </a:ext>
            </a:extLst>
          </p:cNvPr>
          <p:cNvSpPr>
            <a:spLocks noGrp="1"/>
          </p:cNvSpPr>
          <p:nvPr>
            <p:ph sz="quarter" idx="14"/>
          </p:nvPr>
        </p:nvSpPr>
        <p:spPr>
          <a:xfrm>
            <a:off x="6840747" y="1000108"/>
            <a:ext cx="5133539" cy="5715039"/>
          </a:xfrm>
        </p:spPr>
        <p:txBody>
          <a:bodyPr>
            <a:normAutofit fontScale="70000" lnSpcReduction="20000"/>
          </a:bodyPr>
          <a:lstStyle/>
          <a:p>
            <a:r>
              <a:rPr lang="fr-FR" dirty="0"/>
              <a:t>messagesSlice.ts </a:t>
            </a:r>
          </a:p>
          <a:p>
            <a:pPr lvl="2"/>
            <a:r>
              <a:rPr lang="fr-FR" dirty="0"/>
              <a:t>Dispachable async func</a:t>
            </a:r>
          </a:p>
          <a:p>
            <a:pPr lvl="2"/>
            <a:endParaRPr lang="fr-FR" dirty="0"/>
          </a:p>
          <a:p>
            <a:pPr marL="0" indent="0">
              <a:buNone/>
            </a:pPr>
            <a:r>
              <a:rPr lang="fr-FR" b="0" dirty="0">
                <a:solidFill>
                  <a:srgbClr val="AF00DB"/>
                </a:solidFill>
                <a:effectLst/>
                <a:latin typeface="Consolas" panose="020B0609020204030204" pitchFamily="49" charset="0"/>
              </a:rPr>
              <a:t>export</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const</a:t>
            </a:r>
            <a:r>
              <a:rPr lang="fr-FR" b="0" dirty="0">
                <a:solidFill>
                  <a:srgbClr val="000000"/>
                </a:solidFill>
                <a:effectLst/>
                <a:latin typeface="Consolas" panose="020B0609020204030204" pitchFamily="49" charset="0"/>
              </a:rPr>
              <a:t> </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 = </a:t>
            </a:r>
            <a:r>
              <a:rPr lang="fr-FR" b="0" dirty="0">
                <a:solidFill>
                  <a:srgbClr val="795E26"/>
                </a:solidFill>
                <a:effectLst/>
                <a:latin typeface="Consolas" panose="020B0609020204030204" pitchFamily="49" charset="0"/>
              </a:rPr>
              <a:t>createAsyncThunk</a:t>
            </a:r>
            <a:r>
              <a:rPr lang="fr-FR" b="0" dirty="0">
                <a:solidFill>
                  <a:srgbClr val="000000"/>
                </a:solidFill>
                <a:effectLst/>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b="0" dirty="0">
                <a:solidFill>
                  <a:srgbClr val="A31515"/>
                </a:solidFill>
                <a:effectLst/>
                <a:latin typeface="Consolas" panose="020B0609020204030204" pitchFamily="49" charset="0"/>
              </a:rPr>
              <a:t>"messages/hydrate"</a:t>
            </a:r>
            <a:r>
              <a:rPr lang="fr-FR" b="0" dirty="0">
                <a:solidFill>
                  <a:srgbClr val="000000"/>
                </a:solidFill>
                <a:effectLst/>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0" dirty="0">
                <a:solidFill>
                  <a:srgbClr val="0000FF"/>
                </a:solidFill>
                <a:effectLst/>
                <a:latin typeface="Consolas" panose="020B0609020204030204" pitchFamily="49" charset="0"/>
              </a:rPr>
              <a:t>async</a:t>
            </a:r>
            <a:r>
              <a:rPr lang="fr-FR" b="0" dirty="0">
                <a:solidFill>
                  <a:srgbClr val="000000"/>
                </a:solidFill>
                <a:effectLst/>
                <a:latin typeface="Consolas" panose="020B0609020204030204" pitchFamily="49" charset="0"/>
              </a:rPr>
              <a:t> ()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b="0" dirty="0">
                <a:solidFill>
                  <a:srgbClr val="0000FF"/>
                </a:solidFill>
                <a:effectLst/>
                <a:latin typeface="Consolas" panose="020B0609020204030204" pitchFamily="49" charset="0"/>
              </a:rPr>
              <a:t> </a:t>
            </a:r>
            <a:r>
              <a:rPr lang="fr-FR" b="0" dirty="0" err="1">
                <a:solidFill>
                  <a:srgbClr val="0000FF"/>
                </a:solidFill>
                <a:effectLst/>
                <a:latin typeface="Consolas" panose="020B0609020204030204" pitchFamily="49" charset="0"/>
              </a:rPr>
              <a:t>const</a:t>
            </a:r>
            <a:r>
              <a:rPr lang="fr-FR" b="0" dirty="0">
                <a:solidFill>
                  <a:srgbClr val="0000FF"/>
                </a:solidFill>
                <a:effectLst/>
                <a:latin typeface="Consolas" panose="020B0609020204030204" pitchFamily="49" charset="0"/>
              </a:rPr>
              <a:t> </a:t>
            </a:r>
            <a:r>
              <a:rPr lang="fr-FR" b="0" dirty="0" err="1">
                <a:solidFill>
                  <a:srgbClr val="795E26"/>
                </a:solidFill>
                <a:effectLst/>
                <a:latin typeface="Consolas" panose="020B0609020204030204" pitchFamily="49" charset="0"/>
              </a:rPr>
              <a:t>pr</a:t>
            </a:r>
            <a:r>
              <a:rPr lang="fr-FR" b="0" dirty="0">
                <a:solidFill>
                  <a:srgbClr val="795E26"/>
                </a:solidFill>
                <a:effectLst/>
                <a:latin typeface="Consolas" panose="020B0609020204030204" pitchFamily="49" charset="0"/>
              </a:rPr>
              <a:t> </a:t>
            </a:r>
            <a:r>
              <a:rPr lang="fr-FR" b="0" dirty="0">
                <a:solidFill>
                  <a:srgbClr val="0000FF"/>
                </a:solidFill>
                <a:effectLst/>
                <a:latin typeface="Consolas" panose="020B0609020204030204" pitchFamily="49" charset="0"/>
              </a:rPr>
              <a:t>= </a:t>
            </a:r>
            <a:r>
              <a:rPr lang="fr-FR" b="0" dirty="0" err="1">
                <a:solidFill>
                  <a:srgbClr val="AF00DB"/>
                </a:solidFill>
                <a:effectLst/>
                <a:latin typeface="Consolas" panose="020B0609020204030204" pitchFamily="49" charset="0"/>
              </a:rPr>
              <a:t>await</a:t>
            </a:r>
            <a:r>
              <a:rPr lang="fr-FR" b="0" dirty="0">
                <a:solidFill>
                  <a:srgbClr val="000000"/>
                </a:solidFill>
                <a:effectLst/>
                <a:latin typeface="Consolas" panose="020B0609020204030204" pitchFamily="49" charset="0"/>
              </a:rPr>
              <a:t> </a:t>
            </a:r>
            <a:r>
              <a:rPr lang="fr-FR" b="0" dirty="0">
                <a:solidFill>
                  <a:srgbClr val="795E26"/>
                </a:solidFill>
                <a:effectLst/>
                <a:latin typeface="Consolas" panose="020B0609020204030204" pitchFamily="49" charset="0"/>
              </a:rPr>
              <a:t>fetch</a:t>
            </a:r>
            <a:r>
              <a:rPr lang="fr-FR" b="0" dirty="0">
                <a:solidFill>
                  <a:srgbClr val="000000"/>
                </a:solidFill>
                <a:effectLst/>
                <a:latin typeface="Consolas" panose="020B0609020204030204" pitchFamily="49" charset="0"/>
              </a:rPr>
              <a:t>(</a:t>
            </a:r>
            <a:r>
              <a:rPr lang="fr-FR" sz="1600" b="0" dirty="0">
                <a:solidFill>
                  <a:srgbClr val="A31515"/>
                </a:solidFill>
                <a:effectLst/>
                <a:latin typeface="Consolas" panose="020B0609020204030204" pitchFamily="49" charset="0"/>
              </a:rPr>
              <a:t>"http://.../msgs"</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 return</a:t>
            </a:r>
            <a:r>
              <a:rPr lang="fr-FR" b="0" dirty="0">
                <a:solidFill>
                  <a:srgbClr val="795E26"/>
                </a:solidFill>
                <a:effectLst/>
                <a:latin typeface="Consolas" panose="020B0609020204030204" pitchFamily="49" charset="0"/>
              </a:rPr>
              <a:t> </a:t>
            </a:r>
            <a:r>
              <a:rPr lang="fr-FR" b="0" dirty="0" err="1">
                <a:solidFill>
                  <a:srgbClr val="AF00DB"/>
                </a:solidFill>
                <a:effectLst/>
                <a:latin typeface="Consolas" panose="020B0609020204030204" pitchFamily="49" charset="0"/>
              </a:rPr>
              <a:t>await</a:t>
            </a:r>
            <a:r>
              <a:rPr lang="fr-FR" b="0" dirty="0">
                <a:solidFill>
                  <a:srgbClr val="AF00DB"/>
                </a:solidFill>
                <a:effectLst/>
                <a:latin typeface="Consolas" panose="020B0609020204030204" pitchFamily="49" charset="0"/>
              </a:rPr>
              <a:t> </a:t>
            </a:r>
            <a:r>
              <a:rPr lang="fr-FR" b="0" dirty="0" err="1">
                <a:solidFill>
                  <a:srgbClr val="795E26"/>
                </a:solidFill>
                <a:effectLst/>
                <a:latin typeface="Consolas" panose="020B0609020204030204" pitchFamily="49" charset="0"/>
              </a:rPr>
              <a:t>pr</a:t>
            </a:r>
            <a:r>
              <a:rPr lang="fr-FR" b="0" dirty="0" err="1">
                <a:solidFill>
                  <a:srgbClr val="000000"/>
                </a:solidFill>
                <a:effectLst/>
                <a:latin typeface="Consolas" panose="020B0609020204030204" pitchFamily="49" charset="0"/>
              </a:rPr>
              <a:t>.</a:t>
            </a:r>
            <a:r>
              <a:rPr lang="fr-FR" b="0" dirty="0" err="1">
                <a:solidFill>
                  <a:srgbClr val="795E26"/>
                </a:solidFill>
                <a:effectLst/>
                <a:latin typeface="Consolas" panose="020B0609020204030204" pitchFamily="49" charset="0"/>
              </a:rPr>
              <a:t>json</a:t>
            </a:r>
            <a:r>
              <a:rPr lang="fr-FR" b="0" dirty="0">
                <a:solidFill>
                  <a:srgbClr val="000000"/>
                </a:solidFill>
                <a:effectLst/>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endParaRPr lang="fr-FR" b="0" dirty="0">
              <a:solidFill>
                <a:srgbClr val="000000"/>
              </a:solidFill>
              <a:effectLst/>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b="0" dirty="0">
                <a:solidFill>
                  <a:srgbClr val="000000"/>
                </a:solidFill>
                <a:effectLst/>
                <a:latin typeface="Consolas" panose="020B0609020204030204" pitchFamily="49" charset="0"/>
              </a:rPr>
              <a:t>);</a:t>
            </a:r>
          </a:p>
          <a:p>
            <a:pPr lvl="2"/>
            <a:endParaRPr lang="fr-FR" dirty="0"/>
          </a:p>
          <a:p>
            <a:pPr lvl="2"/>
            <a:r>
              <a:rPr lang="fr-FR" dirty="0"/>
              <a:t>Slice</a:t>
            </a:r>
          </a:p>
          <a:p>
            <a:pPr lvl="2"/>
            <a:endParaRPr lang="fr-FR" dirty="0"/>
          </a:p>
          <a:p>
            <a:pPr marL="0" indent="0">
              <a:buNone/>
            </a:pPr>
            <a:r>
              <a:rPr lang="fr-FR" b="0" dirty="0">
                <a:solidFill>
                  <a:srgbClr val="0000FF"/>
                </a:solidFill>
                <a:effectLst/>
                <a:latin typeface="Consolas" panose="020B0609020204030204" pitchFamily="49" charset="0"/>
              </a:rPr>
              <a:t>const</a:t>
            </a:r>
            <a:r>
              <a:rPr lang="fr-FR" b="0" dirty="0">
                <a:solidFill>
                  <a:srgbClr val="000000"/>
                </a:solidFill>
                <a:effectLst/>
                <a:latin typeface="Consolas" panose="020B0609020204030204" pitchFamily="49" charset="0"/>
              </a:rPr>
              <a:t> </a:t>
            </a:r>
            <a:r>
              <a:rPr lang="fr-FR" b="0" dirty="0">
                <a:solidFill>
                  <a:srgbClr val="0070C1"/>
                </a:solidFill>
                <a:effectLst/>
                <a:latin typeface="Consolas" panose="020B0609020204030204" pitchFamily="49" charset="0"/>
              </a:rPr>
              <a:t>messageSlice</a:t>
            </a:r>
            <a:r>
              <a:rPr lang="fr-FR" b="0" dirty="0">
                <a:solidFill>
                  <a:srgbClr val="000000"/>
                </a:solidFill>
                <a:effectLst/>
                <a:latin typeface="Consolas" panose="020B0609020204030204" pitchFamily="49" charset="0"/>
              </a:rPr>
              <a:t> = </a:t>
            </a:r>
            <a:r>
              <a:rPr lang="fr-FR" b="0" dirty="0">
                <a:solidFill>
                  <a:srgbClr val="795E26"/>
                </a:solidFill>
                <a:effectLst/>
                <a:latin typeface="Consolas" panose="020B0609020204030204" pitchFamily="49" charset="0"/>
              </a:rPr>
              <a:t>createSlice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name:</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"messages"</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initialState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reducers:</a:t>
            </a:r>
            <a:r>
              <a:rPr lang="fr-FR" b="0" dirty="0">
                <a:solidFill>
                  <a:srgbClr val="000000"/>
                </a:solidFill>
                <a:effectLst/>
                <a:latin typeface="Consolas" panose="020B0609020204030204" pitchFamily="49" charset="0"/>
              </a:rPr>
              <a:t> {</a:t>
            </a:r>
            <a:r>
              <a:rPr lang="fr-FR" b="0" i="1" dirty="0">
                <a:solidFill>
                  <a:schemeClr val="bg1">
                    <a:lumMod val="50000"/>
                  </a:schemeClr>
                </a:solidFill>
                <a:effectLst/>
                <a:latin typeface="Consolas" panose="020B0609020204030204" pitchFamily="49" charset="0"/>
              </a:rPr>
              <a:t>[sync reducer content]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795E26"/>
                </a:solidFill>
                <a:effectLst/>
                <a:latin typeface="Consolas" panose="020B0609020204030204" pitchFamily="49" charset="0"/>
              </a:rPr>
              <a:t>extraReducers</a:t>
            </a:r>
            <a:r>
              <a:rPr lang="fr-FR" b="0" dirty="0">
                <a:solidFill>
                  <a:srgbClr val="001080"/>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a:t>
            </a:r>
            <a:r>
              <a:rPr lang="fr-FR" b="0" dirty="0">
                <a:solidFill>
                  <a:srgbClr val="795E26"/>
                </a:solidFill>
                <a:effectLst/>
                <a:latin typeface="Consolas" panose="020B0609020204030204" pitchFamily="49" charset="0"/>
              </a:rPr>
              <a:t>addCase</a:t>
            </a:r>
            <a:r>
              <a:rPr lang="fr-FR" b="0" dirty="0">
                <a:solidFill>
                  <a:srgbClr val="000000"/>
                </a:solidFill>
                <a:effectLst/>
                <a:latin typeface="Consolas" panose="020B0609020204030204" pitchFamily="49" charset="0"/>
              </a:rPr>
              <a:t>(</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pending</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status</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"pending"</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a:t>
            </a:r>
            <a:r>
              <a:rPr lang="fr-FR" b="0" dirty="0">
                <a:solidFill>
                  <a:srgbClr val="795E26"/>
                </a:solidFill>
                <a:effectLst/>
                <a:latin typeface="Consolas" panose="020B0609020204030204" pitchFamily="49" charset="0"/>
              </a:rPr>
              <a:t>addCase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fulfilled</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action</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status</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"idle"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value</a:t>
            </a:r>
            <a:r>
              <a:rPr lang="fr-FR" b="0" dirty="0">
                <a:solidFill>
                  <a:srgbClr val="000000"/>
                </a:solidFill>
                <a:effectLst/>
                <a:latin typeface="Consolas" panose="020B0609020204030204" pitchFamily="49" charset="0"/>
              </a:rPr>
              <a:t> = </a:t>
            </a:r>
            <a:r>
              <a:rPr lang="fr-FR" b="0" dirty="0">
                <a:solidFill>
                  <a:srgbClr val="001080"/>
                </a:solidFill>
                <a:effectLst/>
                <a:latin typeface="Consolas" panose="020B0609020204030204" pitchFamily="49" charset="0"/>
              </a:rPr>
              <a:t>action</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payload</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a:t>
            </a:r>
            <a:r>
              <a:rPr lang="fr-FR" b="0" dirty="0">
                <a:solidFill>
                  <a:srgbClr val="795E26"/>
                </a:solidFill>
                <a:effectLst/>
                <a:latin typeface="Consolas" panose="020B0609020204030204" pitchFamily="49" charset="0"/>
              </a:rPr>
              <a:t>addCase</a:t>
            </a:r>
            <a:r>
              <a:rPr lang="fr-FR" b="0" dirty="0">
                <a:solidFill>
                  <a:srgbClr val="000000"/>
                </a:solidFill>
                <a:effectLst/>
                <a:latin typeface="Consolas" panose="020B0609020204030204" pitchFamily="49" charset="0"/>
              </a:rPr>
              <a:t>(</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rejected</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status</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"failed"</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a:t>
            </a:r>
          </a:p>
          <a:p>
            <a:pPr marL="0" indent="0">
              <a:buNone/>
            </a:pPr>
            <a:endParaRPr lang="fr-FR" dirty="0"/>
          </a:p>
          <a:p>
            <a:endParaRPr lang="fr-FR" dirty="0"/>
          </a:p>
        </p:txBody>
      </p:sp>
    </p:spTree>
    <p:extLst>
      <p:ext uri="{BB962C8B-B14F-4D97-AF65-F5344CB8AC3E}">
        <p14:creationId xmlns:p14="http://schemas.microsoft.com/office/powerpoint/2010/main" val="22354968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2D5907-5D18-4197-8674-FAC51FF80D44}"/>
              </a:ext>
            </a:extLst>
          </p:cNvPr>
          <p:cNvSpPr>
            <a:spLocks noGrp="1"/>
          </p:cNvSpPr>
          <p:nvPr>
            <p:ph type="title"/>
          </p:nvPr>
        </p:nvSpPr>
        <p:spPr/>
        <p:txBody>
          <a:bodyPr/>
          <a:lstStyle/>
          <a:p>
            <a:r>
              <a:rPr lang="fr-FR" dirty="0"/>
              <a:t>Redux devtools</a:t>
            </a:r>
          </a:p>
        </p:txBody>
      </p:sp>
      <p:sp>
        <p:nvSpPr>
          <p:cNvPr id="8" name="Espace réservé du contenu 7">
            <a:extLst>
              <a:ext uri="{FF2B5EF4-FFF2-40B4-BE49-F238E27FC236}">
                <a16:creationId xmlns:a16="http://schemas.microsoft.com/office/drawing/2014/main" id="{BB17A14D-8F01-4F25-BE4A-4B3DA221DE55}"/>
              </a:ext>
            </a:extLst>
          </p:cNvPr>
          <p:cNvSpPr>
            <a:spLocks noGrp="1"/>
          </p:cNvSpPr>
          <p:nvPr>
            <p:ph idx="1"/>
          </p:nvPr>
        </p:nvSpPr>
        <p:spPr/>
        <p:txBody>
          <a:bodyPr/>
          <a:lstStyle/>
          <a:p>
            <a:r>
              <a:rPr lang="fr-FR" dirty="0"/>
              <a:t>La redux devtools Permet </a:t>
            </a:r>
          </a:p>
          <a:p>
            <a:pPr lvl="1"/>
            <a:endParaRPr lang="fr-FR" dirty="0"/>
          </a:p>
          <a:p>
            <a:pPr lvl="1"/>
            <a:r>
              <a:rPr lang="fr-FR" dirty="0"/>
              <a:t>l’inspection du store en direct</a:t>
            </a:r>
          </a:p>
          <a:p>
            <a:pPr lvl="1"/>
            <a:endParaRPr lang="fr-FR" dirty="0"/>
          </a:p>
          <a:p>
            <a:pPr lvl="1"/>
            <a:r>
              <a:rPr lang="fr-FR" dirty="0"/>
              <a:t>Le dispatch d’action </a:t>
            </a:r>
          </a:p>
          <a:p>
            <a:pPr lvl="1"/>
            <a:endParaRPr lang="fr-FR" dirty="0"/>
          </a:p>
          <a:p>
            <a:pPr lvl="1"/>
            <a:r>
              <a:rPr lang="fr-FR" dirty="0"/>
              <a:t>L’enregistrement de déroulement ainsi que la possibilité de rejouer tout un scenario redux</a:t>
            </a:r>
          </a:p>
          <a:p>
            <a:pPr lvl="1"/>
            <a:endParaRPr lang="fr-FR" dirty="0"/>
          </a:p>
          <a:p>
            <a:pPr lvl="1"/>
            <a:r>
              <a:rPr lang="fr-FR" dirty="0"/>
              <a:t>Il existe sur MFF, Chrome, Edge</a:t>
            </a:r>
          </a:p>
        </p:txBody>
      </p:sp>
      <p:pic>
        <p:nvPicPr>
          <p:cNvPr id="10" name="Image 9">
            <a:extLst>
              <a:ext uri="{FF2B5EF4-FFF2-40B4-BE49-F238E27FC236}">
                <a16:creationId xmlns:a16="http://schemas.microsoft.com/office/drawing/2014/main" id="{84B0E893-FFB9-4832-A362-C898CF00CB9E}"/>
              </a:ext>
            </a:extLst>
          </p:cNvPr>
          <p:cNvPicPr>
            <a:picLocks noChangeAspect="1"/>
          </p:cNvPicPr>
          <p:nvPr/>
        </p:nvPicPr>
        <p:blipFill>
          <a:blip r:embed="rId2"/>
          <a:stretch>
            <a:fillRect/>
          </a:stretch>
        </p:blipFill>
        <p:spPr>
          <a:xfrm>
            <a:off x="4699040" y="2774587"/>
            <a:ext cx="7112000" cy="1578043"/>
          </a:xfrm>
          <a:prstGeom prst="rect">
            <a:avLst/>
          </a:prstGeom>
        </p:spPr>
      </p:pic>
    </p:spTree>
    <p:extLst>
      <p:ext uri="{BB962C8B-B14F-4D97-AF65-F5344CB8AC3E}">
        <p14:creationId xmlns:p14="http://schemas.microsoft.com/office/powerpoint/2010/main" val="24806469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023408C-E617-47B1-B363-B8AE3C817F1D}"/>
              </a:ext>
            </a:extLst>
          </p:cNvPr>
          <p:cNvSpPr>
            <a:spLocks noGrp="1"/>
          </p:cNvSpPr>
          <p:nvPr>
            <p:ph type="title"/>
          </p:nvPr>
        </p:nvSpPr>
        <p:spPr/>
        <p:txBody>
          <a:bodyPr/>
          <a:lstStyle/>
          <a:p>
            <a:r>
              <a:rPr lang="fr-FR" dirty="0"/>
              <a:t>electron</a:t>
            </a:r>
          </a:p>
        </p:txBody>
      </p:sp>
      <p:sp>
        <p:nvSpPr>
          <p:cNvPr id="5" name="Espace réservé du contenu 4">
            <a:extLst>
              <a:ext uri="{FF2B5EF4-FFF2-40B4-BE49-F238E27FC236}">
                <a16:creationId xmlns:a16="http://schemas.microsoft.com/office/drawing/2014/main"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a16="http://schemas.microsoft.com/office/drawing/2014/main"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9F1C18A-ADF9-41DB-973C-9271AC73C453}"/>
              </a:ext>
            </a:extLst>
          </p:cNvPr>
          <p:cNvSpPr>
            <a:spLocks noGrp="1"/>
          </p:cNvSpPr>
          <p:nvPr>
            <p:ph type="title"/>
          </p:nvPr>
        </p:nvSpPr>
        <p:spPr/>
        <p:txBody>
          <a:bodyPr/>
          <a:lstStyle/>
          <a:p>
            <a:r>
              <a:rPr lang="fr-FR" dirty="0"/>
              <a:t>React-pdf</a:t>
            </a:r>
          </a:p>
        </p:txBody>
      </p:sp>
      <p:sp>
        <p:nvSpPr>
          <p:cNvPr id="5" name="Espace réservé du texte 4">
            <a:extLst>
              <a:ext uri="{FF2B5EF4-FFF2-40B4-BE49-F238E27FC236}">
                <a16:creationId xmlns:a16="http://schemas.microsoft.com/office/drawing/2014/main" id="{62C6BEDE-DE60-4444-9DDB-C228224A5F62}"/>
              </a:ext>
            </a:extLst>
          </p:cNvPr>
          <p:cNvSpPr>
            <a:spLocks noGrp="1"/>
          </p:cNvSpPr>
          <p:nvPr>
            <p:ph type="body" idx="1"/>
          </p:nvPr>
        </p:nvSpPr>
        <p:spPr>
          <a:xfrm rot="20527304">
            <a:off x="148494" y="1187964"/>
            <a:ext cx="10363200" cy="1159053"/>
          </a:xfrm>
        </p:spPr>
        <p:txBody>
          <a:bodyPr/>
          <a:lstStyle/>
          <a:p>
            <a:r>
              <a:rPr lang="fr-FR" dirty="0"/>
              <a:t>Créer, afficher, diffuser des pdf client avec react</a:t>
            </a:r>
          </a:p>
        </p:txBody>
      </p:sp>
    </p:spTree>
    <p:extLst>
      <p:ext uri="{BB962C8B-B14F-4D97-AF65-F5344CB8AC3E}">
        <p14:creationId xmlns:p14="http://schemas.microsoft.com/office/powerpoint/2010/main" val="25263575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B59E6-5542-4749-8ED7-F14C412AEED7}"/>
              </a:ext>
            </a:extLst>
          </p:cNvPr>
          <p:cNvSpPr>
            <a:spLocks noGrp="1"/>
          </p:cNvSpPr>
          <p:nvPr>
            <p:ph type="title"/>
          </p:nvPr>
        </p:nvSpPr>
        <p:spPr/>
        <p:txBody>
          <a:bodyPr/>
          <a:lstStyle/>
          <a:p>
            <a:r>
              <a:rPr lang="fr-FR" dirty="0"/>
              <a:t>@react-pdf/renderer</a:t>
            </a:r>
          </a:p>
        </p:txBody>
      </p:sp>
      <p:sp>
        <p:nvSpPr>
          <p:cNvPr id="3" name="Espace réservé du contenu 2">
            <a:extLst>
              <a:ext uri="{FF2B5EF4-FFF2-40B4-BE49-F238E27FC236}">
                <a16:creationId xmlns:a16="http://schemas.microsoft.com/office/drawing/2014/main" id="{09B4A1E8-3320-4EC3-891C-E75C80240366}"/>
              </a:ext>
            </a:extLst>
          </p:cNvPr>
          <p:cNvSpPr>
            <a:spLocks noGrp="1"/>
          </p:cNvSpPr>
          <p:nvPr>
            <p:ph idx="1"/>
          </p:nvPr>
        </p:nvSpPr>
        <p:spPr>
          <a:xfrm>
            <a:off x="380960" y="1142984"/>
            <a:ext cx="6114108" cy="5286412"/>
          </a:xfrm>
        </p:spPr>
        <p:txBody>
          <a:bodyPr>
            <a:normAutofit fontScale="92500" lnSpcReduction="10000"/>
          </a:bodyPr>
          <a:lstStyle/>
          <a:p>
            <a:r>
              <a:rPr lang="fr-FR" dirty="0"/>
              <a:t>Génération dynamique de pdf</a:t>
            </a:r>
          </a:p>
          <a:p>
            <a:pPr lvl="1"/>
            <a:r>
              <a:rPr lang="fr-FR" dirty="0"/>
              <a:t>Coté client</a:t>
            </a:r>
          </a:p>
          <a:p>
            <a:pPr lvl="1"/>
            <a:r>
              <a:rPr lang="fr-FR" dirty="0"/>
              <a:t>Coté serveur</a:t>
            </a:r>
          </a:p>
          <a:p>
            <a:endParaRPr lang="fr-FR" dirty="0"/>
          </a:p>
          <a:p>
            <a:r>
              <a:rPr lang="fr-FR" dirty="0"/>
              <a:t>Licence MIT</a:t>
            </a:r>
          </a:p>
          <a:p>
            <a:endParaRPr lang="fr-FR" dirty="0"/>
          </a:p>
          <a:p>
            <a:r>
              <a:rPr lang="fr-FR" dirty="0"/>
              <a:t>Installation du module :</a:t>
            </a:r>
          </a:p>
          <a:p>
            <a:pPr lvl="2"/>
            <a:r>
              <a:rPr lang="fr-FR" dirty="0"/>
              <a:t>npm i @react-pdf/renderer</a:t>
            </a:r>
          </a:p>
          <a:p>
            <a:pPr lvl="2"/>
            <a:r>
              <a:rPr lang="fr-FR" dirty="0"/>
              <a:t>Yarn add @react-pdf/renderer</a:t>
            </a:r>
          </a:p>
          <a:p>
            <a:endParaRPr lang="fr-FR" dirty="0"/>
          </a:p>
          <a:p>
            <a:r>
              <a:rPr lang="fr-FR" dirty="0"/>
              <a:t>Site : </a:t>
            </a:r>
            <a:r>
              <a:rPr lang="fr-FR" dirty="0">
                <a:hlinkClick r:id="rId2"/>
              </a:rPr>
              <a:t>https://react-pdf.org/</a:t>
            </a:r>
            <a:endParaRPr lang="fr-FR" dirty="0"/>
          </a:p>
          <a:p>
            <a:endParaRPr lang="fr-FR" dirty="0"/>
          </a:p>
        </p:txBody>
      </p:sp>
      <p:pic>
        <p:nvPicPr>
          <p:cNvPr id="5" name="Image 4">
            <a:extLst>
              <a:ext uri="{FF2B5EF4-FFF2-40B4-BE49-F238E27FC236}">
                <a16:creationId xmlns:a16="http://schemas.microsoft.com/office/drawing/2014/main" id="{EBF0A363-7B9B-4A99-8233-6DAD6009B1A3}"/>
              </a:ext>
            </a:extLst>
          </p:cNvPr>
          <p:cNvPicPr>
            <a:picLocks noChangeAspect="1"/>
          </p:cNvPicPr>
          <p:nvPr/>
        </p:nvPicPr>
        <p:blipFill>
          <a:blip r:embed="rId3"/>
          <a:stretch>
            <a:fillRect/>
          </a:stretch>
        </p:blipFill>
        <p:spPr>
          <a:xfrm>
            <a:off x="6590266" y="1142984"/>
            <a:ext cx="5321612" cy="4868944"/>
          </a:xfrm>
          <a:prstGeom prst="rect">
            <a:avLst/>
          </a:prstGeom>
        </p:spPr>
      </p:pic>
    </p:spTree>
    <p:extLst>
      <p:ext uri="{BB962C8B-B14F-4D97-AF65-F5344CB8AC3E}">
        <p14:creationId xmlns:p14="http://schemas.microsoft.com/office/powerpoint/2010/main" val="3371938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id="{14C7EF69-49D7-4587-A52D-A37927046BAA}"/>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ED4661-091F-4D4E-82CE-9570614686AC}"/>
              </a:ext>
            </a:extLst>
          </p:cNvPr>
          <p:cNvSpPr>
            <a:spLocks noGrp="1"/>
          </p:cNvSpPr>
          <p:nvPr>
            <p:ph type="title"/>
          </p:nvPr>
        </p:nvSpPr>
        <p:spPr/>
        <p:txBody>
          <a:bodyPr/>
          <a:lstStyle/>
          <a:p>
            <a:r>
              <a:rPr lang="fr-FR" dirty="0"/>
              <a:t>Conception de pdf</a:t>
            </a:r>
          </a:p>
        </p:txBody>
      </p:sp>
      <p:sp>
        <p:nvSpPr>
          <p:cNvPr id="3" name="Espace réservé du contenu 2">
            <a:extLst>
              <a:ext uri="{FF2B5EF4-FFF2-40B4-BE49-F238E27FC236}">
                <a16:creationId xmlns:a16="http://schemas.microsoft.com/office/drawing/2014/main" id="{3B465E7C-0532-4949-83D7-4EB282B9E99A}"/>
              </a:ext>
            </a:extLst>
          </p:cNvPr>
          <p:cNvSpPr>
            <a:spLocks noGrp="1"/>
          </p:cNvSpPr>
          <p:nvPr>
            <p:ph idx="1"/>
          </p:nvPr>
        </p:nvSpPr>
        <p:spPr/>
        <p:txBody>
          <a:bodyPr>
            <a:normAutofit fontScale="85000" lnSpcReduction="20000"/>
          </a:bodyPr>
          <a:lstStyle/>
          <a:p>
            <a:r>
              <a:rPr lang="fr-FR" dirty="0"/>
              <a:t>Les documents pdf sont constitués grâce à des composants React</a:t>
            </a:r>
          </a:p>
          <a:p>
            <a:pPr lvl="1"/>
            <a:r>
              <a:rPr lang="fr-FR" dirty="0"/>
              <a:t>Un Document est constitué de</a:t>
            </a:r>
          </a:p>
          <a:p>
            <a:pPr lvl="2"/>
            <a:r>
              <a:rPr lang="fr-FR" dirty="0"/>
              <a:t>Les Pages elle-même Constitués de</a:t>
            </a:r>
          </a:p>
          <a:p>
            <a:pPr lvl="3"/>
            <a:r>
              <a:rPr lang="fr-FR" dirty="0"/>
              <a:t>Views qui sont elle-même constitués de </a:t>
            </a:r>
          </a:p>
          <a:p>
            <a:pPr lvl="4"/>
            <a:r>
              <a:rPr lang="fr-FR" dirty="0"/>
              <a:t>primitives</a:t>
            </a:r>
          </a:p>
          <a:p>
            <a:endParaRPr lang="fr-FR" dirty="0"/>
          </a:p>
          <a:p>
            <a:r>
              <a:rPr lang="fr-FR" dirty="0"/>
              <a:t>Les composants primitifs se </a:t>
            </a:r>
          </a:p>
          <a:p>
            <a:pPr marL="0" indent="0">
              <a:buNone/>
            </a:pPr>
            <a:r>
              <a:rPr lang="fr-FR" dirty="0"/>
              <a:t>présentent sous différentes formes :</a:t>
            </a:r>
          </a:p>
          <a:p>
            <a:pPr lvl="1"/>
            <a:r>
              <a:rPr lang="fr-FR" dirty="0"/>
              <a:t>Text</a:t>
            </a:r>
          </a:p>
          <a:p>
            <a:pPr lvl="1"/>
            <a:r>
              <a:rPr lang="fr-FR" dirty="0"/>
              <a:t>Image, </a:t>
            </a:r>
          </a:p>
          <a:p>
            <a:pPr lvl="1"/>
            <a:r>
              <a:rPr lang="fr-FR" dirty="0"/>
              <a:t>Svg,</a:t>
            </a:r>
          </a:p>
          <a:p>
            <a:pPr lvl="1"/>
            <a:r>
              <a:rPr lang="fr-FR" dirty="0"/>
              <a:t>Link,</a:t>
            </a:r>
          </a:p>
          <a:p>
            <a:pPr lvl="1"/>
            <a:r>
              <a:rPr lang="fr-FR" dirty="0"/>
              <a:t>Note</a:t>
            </a:r>
          </a:p>
          <a:p>
            <a:pPr lvl="1"/>
            <a:r>
              <a:rPr lang="fr-FR" dirty="0"/>
              <a:t>Canvas</a:t>
            </a:r>
          </a:p>
          <a:p>
            <a:endParaRPr lang="fr-FR" dirty="0"/>
          </a:p>
        </p:txBody>
      </p:sp>
      <p:graphicFrame>
        <p:nvGraphicFramePr>
          <p:cNvPr id="4" name="Diagramme 3">
            <a:extLst>
              <a:ext uri="{FF2B5EF4-FFF2-40B4-BE49-F238E27FC236}">
                <a16:creationId xmlns:a16="http://schemas.microsoft.com/office/drawing/2014/main" id="{7CB4C380-0543-45D6-BB9F-26F856191EB7}"/>
              </a:ext>
            </a:extLst>
          </p:cNvPr>
          <p:cNvGraphicFramePr/>
          <p:nvPr>
            <p:extLst>
              <p:ext uri="{D42A27DB-BD31-4B8C-83A1-F6EECF244321}">
                <p14:modId xmlns:p14="http://schemas.microsoft.com/office/powerpoint/2010/main" val="2762729719"/>
              </p:ext>
            </p:extLst>
          </p:nvPr>
        </p:nvGraphicFramePr>
        <p:xfrm>
          <a:off x="5651893" y="2846895"/>
          <a:ext cx="5726260" cy="330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8805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FA4C46-D410-40B8-B74B-B74E9BCCE910}"/>
              </a:ext>
            </a:extLst>
          </p:cNvPr>
          <p:cNvSpPr>
            <a:spLocks noGrp="1"/>
          </p:cNvSpPr>
          <p:nvPr>
            <p:ph type="title"/>
          </p:nvPr>
        </p:nvSpPr>
        <p:spPr/>
        <p:txBody>
          <a:bodyPr/>
          <a:lstStyle/>
          <a:p>
            <a:r>
              <a:rPr lang="fr-FR" dirty="0"/>
              <a:t>Pdf styling</a:t>
            </a:r>
          </a:p>
        </p:txBody>
      </p:sp>
      <p:sp>
        <p:nvSpPr>
          <p:cNvPr id="3" name="Espace réservé du contenu 2">
            <a:extLst>
              <a:ext uri="{FF2B5EF4-FFF2-40B4-BE49-F238E27FC236}">
                <a16:creationId xmlns:a16="http://schemas.microsoft.com/office/drawing/2014/main" id="{D273F7F2-5EC4-4A96-B3DC-BECE8B9F0D90}"/>
              </a:ext>
            </a:extLst>
          </p:cNvPr>
          <p:cNvSpPr>
            <a:spLocks noGrp="1"/>
          </p:cNvSpPr>
          <p:nvPr>
            <p:ph idx="1"/>
          </p:nvPr>
        </p:nvSpPr>
        <p:spPr/>
        <p:txBody>
          <a:bodyPr/>
          <a:lstStyle/>
          <a:p>
            <a:r>
              <a:rPr lang="fr-FR" dirty="0"/>
              <a:t>Le document est mis en forme grâce à du style css</a:t>
            </a:r>
          </a:p>
          <a:p>
            <a:pPr lvl="1"/>
            <a:endParaRPr lang="fr-FR" dirty="0"/>
          </a:p>
          <a:p>
            <a:pPr lvl="1"/>
            <a:r>
              <a:rPr lang="fr-FR" dirty="0"/>
              <a:t>Une API stylesheet pour créer l’objet de style</a:t>
            </a:r>
          </a:p>
          <a:p>
            <a:pPr lvl="2"/>
            <a:endParaRPr lang="fr-FR" dirty="0"/>
          </a:p>
          <a:p>
            <a:pPr lvl="2"/>
            <a:r>
              <a:rPr lang="fr-FR" dirty="0"/>
              <a:t>Les styles sont proche de la logique react-native</a:t>
            </a:r>
          </a:p>
          <a:p>
            <a:pPr lvl="2"/>
            <a:endParaRPr lang="fr-FR" dirty="0"/>
          </a:p>
          <a:p>
            <a:r>
              <a:rPr lang="fr-FR" dirty="0"/>
              <a:t>Les </a:t>
            </a:r>
            <a:r>
              <a:rPr lang="fr-FR" i="1" dirty="0"/>
              <a:t>flexbox</a:t>
            </a:r>
            <a:r>
              <a:rPr lang="fr-FR" dirty="0"/>
              <a:t> pour la disposition</a:t>
            </a:r>
          </a:p>
        </p:txBody>
      </p:sp>
      <p:sp>
        <p:nvSpPr>
          <p:cNvPr id="4" name="Espace réservé du contenu 3">
            <a:extLst>
              <a:ext uri="{FF2B5EF4-FFF2-40B4-BE49-F238E27FC236}">
                <a16:creationId xmlns:a16="http://schemas.microsoft.com/office/drawing/2014/main" id="{AC2B6884-A864-4636-BCAF-15CD88E0A1D8}"/>
              </a:ext>
            </a:extLst>
          </p:cNvPr>
          <p:cNvSpPr>
            <a:spLocks noGrp="1"/>
          </p:cNvSpPr>
          <p:nvPr>
            <p:ph sz="quarter" idx="14"/>
          </p:nvPr>
        </p:nvSpPr>
        <p:spPr>
          <a:xfrm rot="160723">
            <a:off x="7142477" y="1293219"/>
            <a:ext cx="4580389" cy="4810899"/>
          </a:xfrm>
        </p:spPr>
        <p:txBody>
          <a:bodyPr/>
          <a:lstStyle/>
          <a:p>
            <a:r>
              <a:rPr lang="fr-FR" dirty="0"/>
              <a:t>Creation stylesheet :</a:t>
            </a:r>
          </a:p>
          <a:p>
            <a:pPr marL="0" indent="0">
              <a:buNone/>
            </a:pPr>
            <a:endParaRPr lang="fr-FR" b="0" dirty="0">
              <a:solidFill>
                <a:srgbClr val="569CD6"/>
              </a:solidFill>
              <a:effectLst/>
              <a:latin typeface="Consolas" panose="020B0609020204030204" pitchFamily="49" charset="0"/>
            </a:endParaRPr>
          </a:p>
          <a:p>
            <a:pPr marL="0" indent="0">
              <a:buNone/>
            </a:pPr>
            <a:endParaRPr lang="fr-FR" dirty="0">
              <a:solidFill>
                <a:srgbClr val="569CD6"/>
              </a:solidFill>
              <a:latin typeface="Consolas" panose="020B0609020204030204" pitchFamily="49" charset="0"/>
            </a:endParaRPr>
          </a:p>
          <a:p>
            <a:pPr marL="0" indent="0">
              <a:buNone/>
            </a:pPr>
            <a:r>
              <a:rPr lang="fr-FR" b="0" dirty="0">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0" dirty="0">
                <a:solidFill>
                  <a:srgbClr val="4FC1FF"/>
                </a:solidFill>
                <a:effectLst/>
                <a:latin typeface="Consolas" panose="020B0609020204030204" pitchFamily="49" charset="0"/>
              </a:rPr>
              <a:t>styles</a:t>
            </a:r>
            <a:r>
              <a:rPr lang="fr-FR" b="0" dirty="0">
                <a:solidFill>
                  <a:srgbClr val="D4D4D4"/>
                </a:solidFill>
                <a:effectLst/>
                <a:latin typeface="Consolas" panose="020B0609020204030204" pitchFamily="49" charset="0"/>
              </a:rPr>
              <a:t> = </a:t>
            </a:r>
            <a:r>
              <a:rPr lang="fr-FR" b="1" dirty="0">
                <a:solidFill>
                  <a:srgbClr val="4EC9B0"/>
                </a:solidFill>
                <a:effectLst/>
                <a:latin typeface="Consolas" panose="020B0609020204030204" pitchFamily="49" charset="0"/>
              </a:rPr>
              <a:t>StyleSheet</a:t>
            </a:r>
            <a:r>
              <a:rPr lang="fr-FR" b="1" dirty="0">
                <a:effectLst/>
                <a:latin typeface="Consolas" panose="020B0609020204030204" pitchFamily="49" charset="0"/>
              </a:rPr>
              <a:t>.create({</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a:solidFill>
                  <a:srgbClr val="9CDCFE"/>
                </a:solidFill>
                <a:effectLst/>
                <a:latin typeface="Consolas" panose="020B0609020204030204" pitchFamily="49" charset="0"/>
              </a:rPr>
              <a:t>backgroundColor:</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'tomato’</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section:</a:t>
            </a:r>
            <a:r>
              <a:rPr lang="fr-FR" b="0" dirty="0">
                <a:effectLst/>
                <a:latin typeface="Consolas" panose="020B0609020204030204" pitchFamily="49" charset="0"/>
              </a:rPr>
              <a:t> { </a:t>
            </a:r>
          </a:p>
          <a:p>
            <a:pPr marL="0" indent="0">
              <a:buNone/>
            </a:pPr>
            <a:r>
              <a:rPr lang="fr-FR" dirty="0">
                <a:solidFill>
                  <a:srgbClr val="9CDCFE"/>
                </a:solidFill>
                <a:latin typeface="Consolas" panose="020B0609020204030204" pitchFamily="49" charset="0"/>
              </a:rPr>
              <a:t>	</a:t>
            </a:r>
            <a:r>
              <a:rPr lang="fr-FR" b="0" dirty="0">
                <a:solidFill>
                  <a:srgbClr val="9CDCFE"/>
                </a:solidFill>
                <a:effectLst/>
                <a:latin typeface="Consolas" panose="020B0609020204030204" pitchFamily="49" charset="0"/>
              </a:rPr>
              <a:t>color:</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'white’</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a:solidFill>
                  <a:srgbClr val="9CDCFE"/>
                </a:solidFill>
                <a:effectLst/>
                <a:latin typeface="Consolas" panose="020B0609020204030204" pitchFamily="49" charset="0"/>
              </a:rPr>
              <a:t>textAlign:</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'center’</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a:solidFill>
                  <a:srgbClr val="9CDCFE"/>
                </a:solidFill>
                <a:effectLst/>
                <a:latin typeface="Consolas" panose="020B0609020204030204" pitchFamily="49" charset="0"/>
              </a:rPr>
              <a:t>margin:</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30</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endParaRPr lang="fr-FR" dirty="0"/>
          </a:p>
          <a:p>
            <a:pPr marL="0" indent="0">
              <a:buNone/>
            </a:pPr>
            <a:endParaRPr lang="fr-FR" dirty="0"/>
          </a:p>
        </p:txBody>
      </p:sp>
    </p:spTree>
    <p:extLst>
      <p:ext uri="{BB962C8B-B14F-4D97-AF65-F5344CB8AC3E}">
        <p14:creationId xmlns:p14="http://schemas.microsoft.com/office/powerpoint/2010/main" val="36649061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7AA5F0-CE1F-4720-AE28-2EFABD9D9755}"/>
              </a:ext>
            </a:extLst>
          </p:cNvPr>
          <p:cNvSpPr>
            <a:spLocks noGrp="1"/>
          </p:cNvSpPr>
          <p:nvPr>
            <p:ph type="title"/>
          </p:nvPr>
        </p:nvSpPr>
        <p:spPr/>
        <p:txBody>
          <a:bodyPr/>
          <a:lstStyle/>
          <a:p>
            <a:r>
              <a:rPr lang="fr-FR" dirty="0"/>
              <a:t>Afficher un modèle</a:t>
            </a:r>
          </a:p>
        </p:txBody>
      </p:sp>
      <p:sp>
        <p:nvSpPr>
          <p:cNvPr id="6" name="Espace réservé du contenu 5">
            <a:extLst>
              <a:ext uri="{FF2B5EF4-FFF2-40B4-BE49-F238E27FC236}">
                <a16:creationId xmlns:a16="http://schemas.microsoft.com/office/drawing/2014/main" id="{4B76C452-80E2-45BE-B3CA-55EA558AC064}"/>
              </a:ext>
            </a:extLst>
          </p:cNvPr>
          <p:cNvSpPr>
            <a:spLocks noGrp="1"/>
          </p:cNvSpPr>
          <p:nvPr>
            <p:ph idx="1"/>
          </p:nvPr>
        </p:nvSpPr>
        <p:spPr/>
        <p:txBody>
          <a:bodyPr>
            <a:normAutofit/>
          </a:bodyPr>
          <a:lstStyle/>
          <a:p>
            <a:r>
              <a:rPr lang="fr-FR" dirty="0"/>
              <a:t>Affichage</a:t>
            </a:r>
          </a:p>
          <a:p>
            <a:pPr marL="0" indent="0" algn="ctr">
              <a:buNone/>
            </a:pPr>
            <a:r>
              <a:rPr lang="fr-FR" sz="2000" dirty="0"/>
              <a:t>Il assure l’affichage à l’écran et la génération à la volé de son enfant (modele react-pdf)</a:t>
            </a:r>
          </a:p>
          <a:p>
            <a:pPr marL="0" indent="0" algn="ctr">
              <a:buNone/>
            </a:pPr>
            <a:r>
              <a:rPr lang="fr-FR" b="0" dirty="0">
                <a:solidFill>
                  <a:srgbClr val="808080"/>
                </a:solidFill>
                <a:effectLst/>
                <a:latin typeface="Consolas" panose="020B0609020204030204" pitchFamily="49" charset="0"/>
              </a:rPr>
              <a:t>&lt;</a:t>
            </a:r>
            <a:r>
              <a:rPr lang="fr-FR" b="0" dirty="0">
                <a:solidFill>
                  <a:srgbClr val="4EC9B0"/>
                </a:solidFill>
                <a:effectLst/>
                <a:latin typeface="Consolas" panose="020B0609020204030204" pitchFamily="49" charset="0"/>
              </a:rPr>
              <a:t>PDFViewer</a:t>
            </a:r>
            <a:r>
              <a:rPr lang="fr-FR" dirty="0">
                <a:solidFill>
                  <a:srgbClr val="D4D4D4"/>
                </a:solidFill>
                <a:latin typeface="Consolas" panose="020B0609020204030204" pitchFamily="49" charset="0"/>
              </a:rPr>
              <a:t> </a:t>
            </a:r>
            <a:r>
              <a:rPr lang="fr-FR" sz="1800" b="0" dirty="0">
                <a:solidFill>
                  <a:srgbClr val="9CDCFE"/>
                </a:solidFill>
                <a:effectLst/>
                <a:latin typeface="Consolas" panose="020B0609020204030204" pitchFamily="49" charset="0"/>
              </a:rPr>
              <a:t>showToolbar</a:t>
            </a:r>
            <a:r>
              <a:rPr lang="fr-FR" sz="1800" b="0" dirty="0">
                <a:solidFill>
                  <a:srgbClr val="D4D4D4"/>
                </a:solidFill>
                <a:effectLst/>
                <a:latin typeface="Consolas" panose="020B0609020204030204" pitchFamily="49" charset="0"/>
              </a:rPr>
              <a:t>=</a:t>
            </a:r>
            <a:r>
              <a:rPr lang="fr-FR" sz="1800" b="0" dirty="0">
                <a:solidFill>
                  <a:srgbClr val="569CD6"/>
                </a:solidFill>
                <a:effectLst/>
                <a:latin typeface="Consolas" panose="020B0609020204030204" pitchFamily="49" charset="0"/>
              </a:rPr>
              <a:t>{true}</a:t>
            </a:r>
            <a:r>
              <a:rPr lang="fr-FR" b="0" dirty="0">
                <a:solidFill>
                  <a:srgbClr val="808080"/>
                </a:solidFill>
                <a:effectLst/>
                <a:latin typeface="Consolas" panose="020B0609020204030204" pitchFamily="49" charset="0"/>
              </a:rPr>
              <a:t>&gt;</a:t>
            </a:r>
          </a:p>
          <a:p>
            <a:endParaRPr lang="fr-FR" dirty="0"/>
          </a:p>
        </p:txBody>
      </p:sp>
      <p:graphicFrame>
        <p:nvGraphicFramePr>
          <p:cNvPr id="7" name="Tableau 6">
            <a:extLst>
              <a:ext uri="{FF2B5EF4-FFF2-40B4-BE49-F238E27FC236}">
                <a16:creationId xmlns:a16="http://schemas.microsoft.com/office/drawing/2014/main" id="{58DC7936-0C21-4143-8C7E-FA43FB4E48F2}"/>
              </a:ext>
            </a:extLst>
          </p:cNvPr>
          <p:cNvGraphicFramePr>
            <a:graphicFrameLocks noGrp="1"/>
          </p:cNvGraphicFramePr>
          <p:nvPr>
            <p:extLst>
              <p:ext uri="{D42A27DB-BD31-4B8C-83A1-F6EECF244321}">
                <p14:modId xmlns:p14="http://schemas.microsoft.com/office/powerpoint/2010/main" val="1087758829"/>
              </p:ext>
            </p:extLst>
          </p:nvPr>
        </p:nvGraphicFramePr>
        <p:xfrm>
          <a:off x="925770" y="3034904"/>
          <a:ext cx="10340460" cy="3394492"/>
        </p:xfrm>
        <a:graphic>
          <a:graphicData uri="http://schemas.openxmlformats.org/drawingml/2006/table">
            <a:tbl>
              <a:tblPr/>
              <a:tblGrid>
                <a:gridCol w="2585115">
                  <a:extLst>
                    <a:ext uri="{9D8B030D-6E8A-4147-A177-3AD203B41FA5}">
                      <a16:colId xmlns:a16="http://schemas.microsoft.com/office/drawing/2014/main" val="703715548"/>
                    </a:ext>
                  </a:extLst>
                </a:gridCol>
                <a:gridCol w="2585115">
                  <a:extLst>
                    <a:ext uri="{9D8B030D-6E8A-4147-A177-3AD203B41FA5}">
                      <a16:colId xmlns:a16="http://schemas.microsoft.com/office/drawing/2014/main" val="4130458884"/>
                    </a:ext>
                  </a:extLst>
                </a:gridCol>
                <a:gridCol w="2585115">
                  <a:extLst>
                    <a:ext uri="{9D8B030D-6E8A-4147-A177-3AD203B41FA5}">
                      <a16:colId xmlns:a16="http://schemas.microsoft.com/office/drawing/2014/main" val="2728530783"/>
                    </a:ext>
                  </a:extLst>
                </a:gridCol>
                <a:gridCol w="2585115">
                  <a:extLst>
                    <a:ext uri="{9D8B030D-6E8A-4147-A177-3AD203B41FA5}">
                      <a16:colId xmlns:a16="http://schemas.microsoft.com/office/drawing/2014/main" val="3954839390"/>
                    </a:ext>
                  </a:extLst>
                </a:gridCol>
              </a:tblGrid>
              <a:tr h="129112">
                <a:tc>
                  <a:txBody>
                    <a:bodyPr/>
                    <a:lstStyle/>
                    <a:p>
                      <a:pPr algn="l"/>
                      <a:r>
                        <a:rPr lang="fr-FR" sz="1600" dirty="0">
                          <a:solidFill>
                            <a:srgbClr val="8D1602"/>
                          </a:solidFill>
                          <a:effectLst/>
                          <a:latin typeface="Taviraj"/>
                        </a:rPr>
                        <a:t>Prop name</a:t>
                      </a:r>
                    </a:p>
                  </a:txBody>
                  <a:tcPr marL="73608" marR="73608" marT="33458" marB="33458" anchor="ctr">
                    <a:lnL>
                      <a:noFill/>
                    </a:lnL>
                    <a:lnR>
                      <a:noFill/>
                    </a:lnR>
                    <a:lnT>
                      <a:noFill/>
                    </a:lnT>
                    <a:lnB>
                      <a:noFill/>
                    </a:lnB>
                    <a:solidFill>
                      <a:srgbClr val="FCD3CC"/>
                    </a:solidFill>
                  </a:tcPr>
                </a:tc>
                <a:tc>
                  <a:txBody>
                    <a:bodyPr/>
                    <a:lstStyle/>
                    <a:p>
                      <a:pPr algn="l"/>
                      <a:r>
                        <a:rPr lang="fr-FR" sz="1600" dirty="0">
                          <a:solidFill>
                            <a:srgbClr val="8D1602"/>
                          </a:solidFill>
                          <a:effectLst/>
                          <a:latin typeface="Taviraj"/>
                        </a:rPr>
                        <a:t>Description</a:t>
                      </a:r>
                    </a:p>
                  </a:txBody>
                  <a:tcPr marL="73608" marR="73608" marT="33458" marB="33458" anchor="ctr">
                    <a:lnL>
                      <a:noFill/>
                    </a:lnL>
                    <a:lnR>
                      <a:noFill/>
                    </a:lnR>
                    <a:lnT>
                      <a:noFill/>
                    </a:lnT>
                    <a:lnB>
                      <a:noFill/>
                    </a:lnB>
                    <a:solidFill>
                      <a:srgbClr val="FCD3CC"/>
                    </a:solidFill>
                  </a:tcPr>
                </a:tc>
                <a:tc>
                  <a:txBody>
                    <a:bodyPr/>
                    <a:lstStyle/>
                    <a:p>
                      <a:pPr algn="l"/>
                      <a:r>
                        <a:rPr lang="fr-FR" sz="1600" dirty="0">
                          <a:solidFill>
                            <a:srgbClr val="8D1602"/>
                          </a:solidFill>
                          <a:effectLst/>
                          <a:latin typeface="Taviraj"/>
                        </a:rPr>
                        <a:t>Type</a:t>
                      </a:r>
                    </a:p>
                  </a:txBody>
                  <a:tcPr marL="73608" marR="73608" marT="33458" marB="33458" anchor="ctr">
                    <a:lnL>
                      <a:noFill/>
                    </a:lnL>
                    <a:lnR>
                      <a:noFill/>
                    </a:lnR>
                    <a:lnT>
                      <a:noFill/>
                    </a:lnT>
                    <a:lnB>
                      <a:noFill/>
                    </a:lnB>
                    <a:solidFill>
                      <a:srgbClr val="FCD3CC"/>
                    </a:solidFill>
                  </a:tcPr>
                </a:tc>
                <a:tc>
                  <a:txBody>
                    <a:bodyPr/>
                    <a:lstStyle/>
                    <a:p>
                      <a:pPr algn="l"/>
                      <a:r>
                        <a:rPr lang="fr-FR" sz="1600" dirty="0">
                          <a:solidFill>
                            <a:srgbClr val="8D1602"/>
                          </a:solidFill>
                          <a:effectLst/>
                          <a:latin typeface="Taviraj"/>
                        </a:rPr>
                        <a:t>Default</a:t>
                      </a:r>
                    </a:p>
                  </a:txBody>
                  <a:tcPr marL="73608" marR="73608" marT="33458" marB="33458" anchor="ctr">
                    <a:lnL>
                      <a:noFill/>
                    </a:lnL>
                    <a:lnR>
                      <a:noFill/>
                    </a:lnR>
                    <a:lnT>
                      <a:noFill/>
                    </a:lnT>
                    <a:lnB>
                      <a:noFill/>
                    </a:lnB>
                    <a:solidFill>
                      <a:srgbClr val="FCD3CC"/>
                    </a:solidFill>
                  </a:tcPr>
                </a:tc>
                <a:extLst>
                  <a:ext uri="{0D108BD9-81ED-4DB2-BD59-A6C34878D82A}">
                    <a16:rowId xmlns:a16="http://schemas.microsoft.com/office/drawing/2014/main" val="3162118500"/>
                  </a:ext>
                </a:extLst>
              </a:tr>
              <a:tr h="230421">
                <a:tc>
                  <a:txBody>
                    <a:bodyPr/>
                    <a:lstStyle/>
                    <a:p>
                      <a:r>
                        <a:rPr lang="fr-FR" sz="1600" dirty="0">
                          <a:effectLst/>
                          <a:latin typeface="Source Sans Pro" panose="020B0604020202020204" pitchFamily="34" charset="0"/>
                        </a:rPr>
                        <a:t>style</a:t>
                      </a:r>
                    </a:p>
                  </a:txBody>
                  <a:tcPr marL="73608" marR="73608" marT="33458" marB="33458" anchor="ctr">
                    <a:lnL>
                      <a:noFill/>
                    </a:lnL>
                    <a:lnR>
                      <a:noFill/>
                    </a:lnR>
                    <a:lnT>
                      <a:noFill/>
                    </a:lnT>
                    <a:lnB>
                      <a:noFill/>
                    </a:lnB>
                    <a:solidFill>
                      <a:srgbClr val="FBFBFB"/>
                    </a:solidFill>
                  </a:tcPr>
                </a:tc>
                <a:tc>
                  <a:txBody>
                    <a:bodyPr/>
                    <a:lstStyle/>
                    <a:p>
                      <a:r>
                        <a:rPr lang="fr-FR" sz="1600" dirty="0">
                          <a:effectLst/>
                          <a:latin typeface="Source Sans Pro" panose="020B0604020202020204" pitchFamily="34" charset="0"/>
                        </a:rPr>
                        <a:t>Defines iframe styles</a:t>
                      </a:r>
                    </a:p>
                  </a:txBody>
                  <a:tcPr marL="73608" marR="73608" marT="33458" marB="33458" anchor="ctr">
                    <a:lnL>
                      <a:noFill/>
                    </a:lnL>
                    <a:lnR>
                      <a:noFill/>
                    </a:lnR>
                    <a:lnT>
                      <a:noFill/>
                    </a:lnT>
                    <a:lnB>
                      <a:noFill/>
                    </a:lnB>
                    <a:solidFill>
                      <a:srgbClr val="FBFBFB"/>
                    </a:solidFill>
                  </a:tcPr>
                </a:tc>
                <a:tc>
                  <a:txBody>
                    <a:bodyPr/>
                    <a:lstStyle/>
                    <a:p>
                      <a:r>
                        <a:rPr lang="fr-FR" sz="1600" i="1" dirty="0">
                          <a:effectLst/>
                          <a:latin typeface="Source Sans Pro" panose="020B0604020202020204" pitchFamily="34" charset="0"/>
                        </a:rPr>
                        <a:t>Object</a:t>
                      </a:r>
                      <a:r>
                        <a:rPr lang="fr-FR" sz="1600" dirty="0">
                          <a:effectLst/>
                          <a:latin typeface="Source Sans Pro" panose="020B0604020202020204" pitchFamily="34" charset="0"/>
                        </a:rPr>
                        <a:t>, </a:t>
                      </a:r>
                      <a:r>
                        <a:rPr lang="fr-FR" sz="1600" i="1" dirty="0">
                          <a:effectLst/>
                          <a:latin typeface="Source Sans Pro" panose="020B0604020202020204" pitchFamily="34" charset="0"/>
                        </a:rPr>
                        <a:t>Array</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dirty="0">
                          <a:effectLst/>
                          <a:latin typeface="Source Sans Pro" panose="020B0604020202020204" pitchFamily="34" charset="0"/>
                        </a:rPr>
                        <a:t>undefined</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557889235"/>
                  </a:ext>
                </a:extLst>
              </a:tr>
              <a:tr h="230421">
                <a:tc>
                  <a:txBody>
                    <a:bodyPr/>
                    <a:lstStyle/>
                    <a:p>
                      <a:r>
                        <a:rPr lang="fr-FR" sz="1600" dirty="0">
                          <a:effectLst/>
                          <a:latin typeface="Source Sans Pro" panose="020B0604020202020204" pitchFamily="34" charset="0"/>
                        </a:rPr>
                        <a:t>className</a:t>
                      </a:r>
                    </a:p>
                  </a:txBody>
                  <a:tcPr marL="73608" marR="73608" marT="33458" marB="33458" anchor="ctr">
                    <a:lnL>
                      <a:noFill/>
                    </a:lnL>
                    <a:lnR>
                      <a:noFill/>
                    </a:lnR>
                    <a:lnT>
                      <a:noFill/>
                    </a:lnT>
                    <a:lnB>
                      <a:noFill/>
                    </a:lnB>
                    <a:solidFill>
                      <a:srgbClr val="FFFFFF"/>
                    </a:solidFill>
                  </a:tcPr>
                </a:tc>
                <a:tc>
                  <a:txBody>
                    <a:bodyPr/>
                    <a:lstStyle/>
                    <a:p>
                      <a:r>
                        <a:rPr lang="fr-FR" sz="1600" dirty="0">
                          <a:effectLst/>
                          <a:latin typeface="Source Sans Pro" panose="020B0604020202020204" pitchFamily="34" charset="0"/>
                        </a:rPr>
                        <a:t>Defines iframe class name</a:t>
                      </a:r>
                    </a:p>
                  </a:txBody>
                  <a:tcPr marL="73608" marR="73608" marT="33458" marB="33458" anchor="ctr">
                    <a:lnL>
                      <a:noFill/>
                    </a:lnL>
                    <a:lnR>
                      <a:noFill/>
                    </a:lnR>
                    <a:lnT>
                      <a:noFill/>
                    </a:lnT>
                    <a:lnB>
                      <a:noFill/>
                    </a:lnB>
                    <a:solidFill>
                      <a:srgbClr val="FFFFFF"/>
                    </a:solidFill>
                  </a:tcPr>
                </a:tc>
                <a:tc>
                  <a:txBody>
                    <a:bodyPr/>
                    <a:lstStyle/>
                    <a:p>
                      <a:r>
                        <a:rPr lang="fr-FR" sz="1600" i="1" dirty="0">
                          <a:effectLst/>
                          <a:latin typeface="Source Sans Pro" panose="020B0604020202020204" pitchFamily="34" charset="0"/>
                        </a:rPr>
                        <a:t>String</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a:effectLst/>
                          <a:latin typeface="Source Sans Pro" panose="020B0604020202020204" pitchFamily="34" charset="0"/>
                        </a:rPr>
                        <a:t>undefined</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312959048"/>
                  </a:ext>
                </a:extLst>
              </a:tr>
              <a:tr h="230421">
                <a:tc>
                  <a:txBody>
                    <a:bodyPr/>
                    <a:lstStyle/>
                    <a:p>
                      <a:r>
                        <a:rPr lang="fr-FR" sz="1600" dirty="0">
                          <a:effectLst/>
                          <a:latin typeface="Source Sans Pro" panose="020B0604020202020204" pitchFamily="34" charset="0"/>
                        </a:rPr>
                        <a:t>children</a:t>
                      </a:r>
                    </a:p>
                  </a:txBody>
                  <a:tcPr marL="73608" marR="73608" marT="33458" marB="33458" anchor="ctr">
                    <a:lnL>
                      <a:noFill/>
                    </a:lnL>
                    <a:lnR>
                      <a:noFill/>
                    </a:lnR>
                    <a:lnT>
                      <a:noFill/>
                    </a:lnT>
                    <a:lnB>
                      <a:noFill/>
                    </a:lnB>
                    <a:solidFill>
                      <a:srgbClr val="FBFBFB"/>
                    </a:solidFill>
                  </a:tcPr>
                </a:tc>
                <a:tc>
                  <a:txBody>
                    <a:bodyPr/>
                    <a:lstStyle/>
                    <a:p>
                      <a:r>
                        <a:rPr lang="fr-FR" sz="1600" dirty="0">
                          <a:effectLst/>
                          <a:latin typeface="Source Sans Pro" panose="020B0604020202020204" pitchFamily="34" charset="0"/>
                        </a:rPr>
                        <a:t>PDF document implementation</a:t>
                      </a:r>
                    </a:p>
                  </a:txBody>
                  <a:tcPr marL="73608" marR="73608" marT="33458" marB="33458" anchor="ctr">
                    <a:lnL>
                      <a:noFill/>
                    </a:lnL>
                    <a:lnR>
                      <a:noFill/>
                    </a:lnR>
                    <a:lnT>
                      <a:noFill/>
                    </a:lnT>
                    <a:lnB>
                      <a:noFill/>
                    </a:lnB>
                    <a:solidFill>
                      <a:srgbClr val="FBFBFB"/>
                    </a:solidFill>
                  </a:tcPr>
                </a:tc>
                <a:tc>
                  <a:txBody>
                    <a:bodyPr/>
                    <a:lstStyle/>
                    <a:p>
                      <a:r>
                        <a:rPr lang="fr-FR" sz="1600" i="1" dirty="0">
                          <a:effectLst/>
                          <a:latin typeface="Source Sans Pro" panose="020B0604020202020204" pitchFamily="34" charset="0"/>
                        </a:rPr>
                        <a:t>Document</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dirty="0">
                          <a:effectLst/>
                          <a:latin typeface="Source Sans Pro" panose="020B0604020202020204" pitchFamily="34" charset="0"/>
                        </a:rPr>
                        <a:t>undefined</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533320084"/>
                  </a:ext>
                </a:extLst>
              </a:tr>
              <a:tr h="331731">
                <a:tc>
                  <a:txBody>
                    <a:bodyPr/>
                    <a:lstStyle/>
                    <a:p>
                      <a:r>
                        <a:rPr lang="fr-FR" sz="1600" dirty="0">
                          <a:effectLst/>
                          <a:latin typeface="Source Sans Pro" panose="020B0604020202020204" pitchFamily="34" charset="0"/>
                        </a:rPr>
                        <a:t>width</a:t>
                      </a:r>
                    </a:p>
                  </a:txBody>
                  <a:tcPr marL="73608" marR="73608" marT="33458" marB="33458" anchor="ctr">
                    <a:lnL>
                      <a:noFill/>
                    </a:lnL>
                    <a:lnR>
                      <a:noFill/>
                    </a:lnR>
                    <a:lnT>
                      <a:noFill/>
                    </a:lnT>
                    <a:lnB>
                      <a:noFill/>
                    </a:lnB>
                    <a:solidFill>
                      <a:srgbClr val="FFFFFF"/>
                    </a:solidFill>
                  </a:tcPr>
                </a:tc>
                <a:tc>
                  <a:txBody>
                    <a:bodyPr/>
                    <a:lstStyle/>
                    <a:p>
                      <a:r>
                        <a:rPr lang="en-US" sz="1600" dirty="0">
                          <a:effectLst/>
                          <a:latin typeface="Source Sans Pro" panose="020B0604020202020204" pitchFamily="34" charset="0"/>
                        </a:rPr>
                        <a:t>Width of embedded PDF iframe</a:t>
                      </a:r>
                    </a:p>
                  </a:txBody>
                  <a:tcPr marL="73608" marR="73608" marT="33458" marB="33458" anchor="ctr">
                    <a:lnL>
                      <a:noFill/>
                    </a:lnL>
                    <a:lnR>
                      <a:noFill/>
                    </a:lnR>
                    <a:lnT>
                      <a:noFill/>
                    </a:lnT>
                    <a:lnB>
                      <a:noFill/>
                    </a:lnB>
                    <a:solidFill>
                      <a:srgbClr val="FFFFFF"/>
                    </a:solidFill>
                  </a:tcPr>
                </a:tc>
                <a:tc>
                  <a:txBody>
                    <a:bodyPr/>
                    <a:lstStyle/>
                    <a:p>
                      <a:r>
                        <a:rPr lang="fr-FR" sz="1600" i="1" dirty="0">
                          <a:effectLst/>
                          <a:latin typeface="Source Sans Pro" panose="020B0604020202020204" pitchFamily="34" charset="0"/>
                        </a:rPr>
                        <a:t>String</a:t>
                      </a:r>
                      <a:r>
                        <a:rPr lang="fr-FR" sz="1600" dirty="0">
                          <a:effectLst/>
                          <a:latin typeface="Source Sans Pro" panose="020B0604020202020204" pitchFamily="34" charset="0"/>
                        </a:rPr>
                        <a:t>, </a:t>
                      </a:r>
                      <a:r>
                        <a:rPr lang="fr-FR" sz="1600" i="1" dirty="0">
                          <a:effectLst/>
                          <a:latin typeface="Source Sans Pro" panose="020B0604020202020204" pitchFamily="34" charset="0"/>
                        </a:rPr>
                        <a:t>Number</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a:effectLst/>
                          <a:latin typeface="Source Sans Pro" panose="020B0604020202020204" pitchFamily="34" charset="0"/>
                        </a:rPr>
                        <a:t>undefined</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992473132"/>
                  </a:ext>
                </a:extLst>
              </a:tr>
              <a:tr h="331731">
                <a:tc>
                  <a:txBody>
                    <a:bodyPr/>
                    <a:lstStyle/>
                    <a:p>
                      <a:r>
                        <a:rPr lang="fr-FR" sz="1600" dirty="0">
                          <a:effectLst/>
                          <a:latin typeface="Source Sans Pro" panose="020B0604020202020204" pitchFamily="34" charset="0"/>
                        </a:rPr>
                        <a:t>height</a:t>
                      </a:r>
                    </a:p>
                  </a:txBody>
                  <a:tcPr marL="73608" marR="73608" marT="33458" marB="33458" anchor="ctr">
                    <a:lnL>
                      <a:noFill/>
                    </a:lnL>
                    <a:lnR>
                      <a:noFill/>
                    </a:lnR>
                    <a:lnT>
                      <a:noFill/>
                    </a:lnT>
                    <a:lnB>
                      <a:noFill/>
                    </a:lnB>
                    <a:solidFill>
                      <a:srgbClr val="FBFBFB"/>
                    </a:solidFill>
                  </a:tcPr>
                </a:tc>
                <a:tc>
                  <a:txBody>
                    <a:bodyPr/>
                    <a:lstStyle/>
                    <a:p>
                      <a:r>
                        <a:rPr lang="en-US" sz="1600" dirty="0">
                          <a:effectLst/>
                          <a:latin typeface="Source Sans Pro" panose="020B0604020202020204" pitchFamily="34" charset="0"/>
                        </a:rPr>
                        <a:t>Height of embedded PDF iframe</a:t>
                      </a:r>
                    </a:p>
                  </a:txBody>
                  <a:tcPr marL="73608" marR="73608" marT="33458" marB="33458" anchor="ctr">
                    <a:lnL>
                      <a:noFill/>
                    </a:lnL>
                    <a:lnR>
                      <a:noFill/>
                    </a:lnR>
                    <a:lnT>
                      <a:noFill/>
                    </a:lnT>
                    <a:lnB>
                      <a:noFill/>
                    </a:lnB>
                    <a:solidFill>
                      <a:srgbClr val="FBFBFB"/>
                    </a:solidFill>
                  </a:tcPr>
                </a:tc>
                <a:tc>
                  <a:txBody>
                    <a:bodyPr/>
                    <a:lstStyle/>
                    <a:p>
                      <a:r>
                        <a:rPr lang="fr-FR" sz="1600" i="1" dirty="0">
                          <a:effectLst/>
                          <a:latin typeface="Source Sans Pro" panose="020B0604020202020204" pitchFamily="34" charset="0"/>
                        </a:rPr>
                        <a:t>String</a:t>
                      </a:r>
                      <a:r>
                        <a:rPr lang="fr-FR" sz="1600" dirty="0">
                          <a:effectLst/>
                          <a:latin typeface="Source Sans Pro" panose="020B0604020202020204" pitchFamily="34" charset="0"/>
                        </a:rPr>
                        <a:t>, </a:t>
                      </a:r>
                      <a:r>
                        <a:rPr lang="fr-FR" sz="1600" i="1" dirty="0">
                          <a:effectLst/>
                          <a:latin typeface="Source Sans Pro" panose="020B0604020202020204" pitchFamily="34" charset="0"/>
                        </a:rPr>
                        <a:t>Number</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dirty="0">
                          <a:effectLst/>
                          <a:latin typeface="Source Sans Pro" panose="020B0604020202020204" pitchFamily="34" charset="0"/>
                        </a:rPr>
                        <a:t>undefined</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val="2740326593"/>
                  </a:ext>
                </a:extLst>
              </a:tr>
              <a:tr h="433041">
                <a:tc>
                  <a:txBody>
                    <a:bodyPr/>
                    <a:lstStyle/>
                    <a:p>
                      <a:r>
                        <a:rPr lang="fr-FR" sz="1600" dirty="0">
                          <a:effectLst/>
                          <a:latin typeface="Source Sans Pro" panose="020B0604020202020204" pitchFamily="34" charset="0"/>
                        </a:rPr>
                        <a:t>showToolbar</a:t>
                      </a:r>
                    </a:p>
                  </a:txBody>
                  <a:tcPr marL="73608" marR="73608" marT="33458" marB="33458" anchor="ctr">
                    <a:lnL>
                      <a:noFill/>
                    </a:lnL>
                    <a:lnR>
                      <a:noFill/>
                    </a:lnR>
                    <a:lnT>
                      <a:noFill/>
                    </a:lnT>
                    <a:lnB>
                      <a:noFill/>
                    </a:lnB>
                    <a:solidFill>
                      <a:srgbClr val="FFFFFF"/>
                    </a:solidFill>
                  </a:tcPr>
                </a:tc>
                <a:tc>
                  <a:txBody>
                    <a:bodyPr/>
                    <a:lstStyle/>
                    <a:p>
                      <a:r>
                        <a:rPr lang="en-US" sz="1600" dirty="0">
                          <a:effectLst/>
                          <a:latin typeface="Source Sans Pro" panose="020B0604020202020204" pitchFamily="34" charset="0"/>
                        </a:rPr>
                        <a:t>Render the toolbar. Supported on Chrome, Edge and Safari</a:t>
                      </a:r>
                    </a:p>
                  </a:txBody>
                  <a:tcPr marL="73608" marR="73608" marT="33458" marB="33458" anchor="ctr">
                    <a:lnL>
                      <a:noFill/>
                    </a:lnL>
                    <a:lnR>
                      <a:noFill/>
                    </a:lnR>
                    <a:lnT>
                      <a:noFill/>
                    </a:lnT>
                    <a:lnB>
                      <a:noFill/>
                    </a:lnB>
                    <a:solidFill>
                      <a:srgbClr val="FFFFFF"/>
                    </a:solidFill>
                  </a:tcPr>
                </a:tc>
                <a:tc>
                  <a:txBody>
                    <a:bodyPr/>
                    <a:lstStyle/>
                    <a:p>
                      <a:r>
                        <a:rPr lang="fr-FR" sz="1600" i="1" dirty="0">
                          <a:effectLst/>
                          <a:latin typeface="Source Sans Pro" panose="020B0604020202020204" pitchFamily="34" charset="0"/>
                        </a:rPr>
                        <a:t>Boolean</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a:effectLst/>
                          <a:latin typeface="Source Sans Pro" panose="020B0604020202020204" pitchFamily="34" charset="0"/>
                        </a:rPr>
                        <a:t>true</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val="260994518"/>
                  </a:ext>
                </a:extLst>
              </a:tr>
            </a:tbl>
          </a:graphicData>
        </a:graphic>
      </p:graphicFrame>
    </p:spTree>
    <p:extLst>
      <p:ext uri="{BB962C8B-B14F-4D97-AF65-F5344CB8AC3E}">
        <p14:creationId xmlns:p14="http://schemas.microsoft.com/office/powerpoint/2010/main" val="24956545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7AA5F0-CE1F-4720-AE28-2EFABD9D9755}"/>
              </a:ext>
            </a:extLst>
          </p:cNvPr>
          <p:cNvSpPr>
            <a:spLocks noGrp="1"/>
          </p:cNvSpPr>
          <p:nvPr>
            <p:ph type="title"/>
          </p:nvPr>
        </p:nvSpPr>
        <p:spPr/>
        <p:txBody>
          <a:bodyPr/>
          <a:lstStyle/>
          <a:p>
            <a:r>
              <a:rPr lang="fr-FR" dirty="0"/>
              <a:t>Télécharger un modèle</a:t>
            </a:r>
          </a:p>
        </p:txBody>
      </p:sp>
      <p:sp>
        <p:nvSpPr>
          <p:cNvPr id="6" name="Espace réservé du contenu 5">
            <a:extLst>
              <a:ext uri="{FF2B5EF4-FFF2-40B4-BE49-F238E27FC236}">
                <a16:creationId xmlns:a16="http://schemas.microsoft.com/office/drawing/2014/main" id="{4B76C452-80E2-45BE-B3CA-55EA558AC064}"/>
              </a:ext>
            </a:extLst>
          </p:cNvPr>
          <p:cNvSpPr>
            <a:spLocks noGrp="1"/>
          </p:cNvSpPr>
          <p:nvPr>
            <p:ph idx="1"/>
          </p:nvPr>
        </p:nvSpPr>
        <p:spPr/>
        <p:txBody>
          <a:bodyPr>
            <a:normAutofit/>
          </a:bodyPr>
          <a:lstStyle/>
          <a:p>
            <a:r>
              <a:rPr lang="fr-FR" dirty="0"/>
              <a:t>Liens</a:t>
            </a:r>
          </a:p>
          <a:p>
            <a:pPr marL="0" indent="0" algn="ctr">
              <a:buNone/>
            </a:pPr>
            <a:r>
              <a:rPr lang="fr-FR" sz="2000" dirty="0"/>
              <a:t>Assure un liens qui permet le téléchargement du modèle passé en props (</a:t>
            </a:r>
            <a:r>
              <a:rPr lang="fr-FR" sz="2000" i="1" dirty="0"/>
              <a:t>document</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a:solidFill>
                  <a:srgbClr val="4EC9B0"/>
                </a:solidFill>
                <a:effectLst/>
                <a:latin typeface="Consolas" panose="020B0609020204030204" pitchFamily="49" charset="0"/>
              </a:rPr>
              <a:t>PDFDownloadLink</a:t>
            </a:r>
            <a:r>
              <a:rPr lang="fr-FR" b="0" dirty="0">
                <a:solidFill>
                  <a:srgbClr val="D4D4D4"/>
                </a:solidFill>
                <a:effectLst/>
                <a:latin typeface="Consolas" panose="020B0609020204030204" pitchFamily="49" charset="0"/>
              </a:rPr>
              <a:t> </a:t>
            </a:r>
            <a:r>
              <a:rPr lang="fr-FR" sz="1800" b="1" dirty="0">
                <a:solidFill>
                  <a:srgbClr val="9CDCFE"/>
                </a:solidFill>
                <a:effectLst/>
                <a:latin typeface="Consolas" panose="020B0609020204030204" pitchFamily="49" charset="0"/>
              </a:rPr>
              <a:t>document</a:t>
            </a:r>
            <a:r>
              <a:rPr lang="fr-FR" sz="1800" b="1" dirty="0">
                <a:solidFill>
                  <a:srgbClr val="D4D4D4"/>
                </a:solidFill>
                <a:effectLst/>
                <a:latin typeface="Consolas" panose="020B0609020204030204" pitchFamily="49" charset="0"/>
              </a:rPr>
              <a:t>=</a:t>
            </a:r>
            <a:r>
              <a:rPr lang="fr-FR" sz="1800" b="1" dirty="0">
                <a:solidFill>
                  <a:srgbClr val="569CD6"/>
                </a:solidFill>
                <a:effectLst/>
                <a:latin typeface="Consolas" panose="020B0609020204030204" pitchFamily="49" charset="0"/>
              </a:rPr>
              <a:t>{</a:t>
            </a:r>
            <a:r>
              <a:rPr lang="fr-FR" sz="1800" b="1" dirty="0">
                <a:solidFill>
                  <a:srgbClr val="808080"/>
                </a:solidFill>
                <a:effectLst/>
                <a:latin typeface="Consolas" panose="020B0609020204030204" pitchFamily="49" charset="0"/>
              </a:rPr>
              <a:t>&lt;</a:t>
            </a:r>
            <a:r>
              <a:rPr lang="fr-FR" sz="1800" b="1" dirty="0">
                <a:solidFill>
                  <a:srgbClr val="4EC9B0"/>
                </a:solidFill>
                <a:effectLst/>
                <a:latin typeface="Consolas" panose="020B0609020204030204" pitchFamily="49" charset="0"/>
              </a:rPr>
              <a:t>Template</a:t>
            </a:r>
            <a:r>
              <a:rPr lang="fr-FR" sz="1800" b="1" dirty="0">
                <a:solidFill>
                  <a:srgbClr val="D4D4D4"/>
                </a:solidFill>
                <a:effectLst/>
                <a:latin typeface="Consolas" panose="020B0609020204030204" pitchFamily="49" charset="0"/>
              </a:rPr>
              <a:t> </a:t>
            </a:r>
            <a:r>
              <a:rPr lang="fr-FR" sz="1800" b="1" dirty="0">
                <a:solidFill>
                  <a:srgbClr val="808080"/>
                </a:solidFill>
                <a:effectLst/>
                <a:latin typeface="Consolas" panose="020B0609020204030204" pitchFamily="49" charset="0"/>
              </a:rPr>
              <a:t>/&gt;</a:t>
            </a:r>
            <a:r>
              <a:rPr lang="fr-FR" sz="1800" b="1" dirty="0">
                <a:solidFill>
                  <a:srgbClr val="569CD6"/>
                </a:solidFill>
                <a:effectLst/>
                <a:latin typeface="Consolas" panose="020B0609020204030204" pitchFamily="49" charset="0"/>
              </a:rPr>
              <a:t>}</a:t>
            </a:r>
            <a:r>
              <a:rPr lang="fr-FR" sz="3600" b="0" dirty="0">
                <a:solidFill>
                  <a:srgbClr val="D4D4D4"/>
                </a:solidFill>
                <a:effectLst/>
                <a:latin typeface="Consolas" panose="020B0609020204030204" pitchFamily="49" charset="0"/>
              </a:rPr>
              <a:t> </a:t>
            </a:r>
            <a:r>
              <a:rPr lang="fr-FR" sz="1800" b="0" dirty="0">
                <a:solidFill>
                  <a:srgbClr val="9CDCFE"/>
                </a:solidFill>
                <a:effectLst/>
                <a:latin typeface="Consolas" panose="020B0609020204030204" pitchFamily="49" charset="0"/>
              </a:rPr>
              <a:t>fileName</a:t>
            </a:r>
            <a:r>
              <a:rPr lang="fr-FR" sz="1800" b="0" dirty="0">
                <a:solidFill>
                  <a:srgbClr val="D4D4D4"/>
                </a:solidFill>
                <a:effectLst/>
                <a:latin typeface="Consolas" panose="020B0609020204030204" pitchFamily="49" charset="0"/>
              </a:rPr>
              <a:t>=</a:t>
            </a:r>
            <a:r>
              <a:rPr lang="fr-FR" sz="1800" b="0" dirty="0">
                <a:solidFill>
                  <a:srgbClr val="CE9178"/>
                </a:solidFill>
                <a:effectLst/>
                <a:latin typeface="Consolas" panose="020B0609020204030204" pitchFamily="49" charset="0"/>
              </a:rPr>
              <a:t>'pdfname.pdf’</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pPr lvl="1"/>
            <a:endParaRPr lang="fr-FR" dirty="0"/>
          </a:p>
        </p:txBody>
      </p:sp>
      <p:graphicFrame>
        <p:nvGraphicFramePr>
          <p:cNvPr id="2" name="Tableau 1">
            <a:extLst>
              <a:ext uri="{FF2B5EF4-FFF2-40B4-BE49-F238E27FC236}">
                <a16:creationId xmlns:a16="http://schemas.microsoft.com/office/drawing/2014/main" id="{5DE03FA1-C9BE-4F90-833B-82DE537D229D}"/>
              </a:ext>
            </a:extLst>
          </p:cNvPr>
          <p:cNvGraphicFramePr>
            <a:graphicFrameLocks noGrp="1"/>
          </p:cNvGraphicFramePr>
          <p:nvPr>
            <p:extLst>
              <p:ext uri="{D42A27DB-BD31-4B8C-83A1-F6EECF244321}">
                <p14:modId xmlns:p14="http://schemas.microsoft.com/office/powerpoint/2010/main" val="898273737"/>
              </p:ext>
            </p:extLst>
          </p:nvPr>
        </p:nvGraphicFramePr>
        <p:xfrm>
          <a:off x="678730" y="3318146"/>
          <a:ext cx="10859680" cy="2651760"/>
        </p:xfrm>
        <a:graphic>
          <a:graphicData uri="http://schemas.openxmlformats.org/drawingml/2006/table">
            <a:tbl>
              <a:tblPr/>
              <a:tblGrid>
                <a:gridCol w="2714920">
                  <a:extLst>
                    <a:ext uri="{9D8B030D-6E8A-4147-A177-3AD203B41FA5}">
                      <a16:colId xmlns:a16="http://schemas.microsoft.com/office/drawing/2014/main" val="352780509"/>
                    </a:ext>
                  </a:extLst>
                </a:gridCol>
                <a:gridCol w="2714920">
                  <a:extLst>
                    <a:ext uri="{9D8B030D-6E8A-4147-A177-3AD203B41FA5}">
                      <a16:colId xmlns:a16="http://schemas.microsoft.com/office/drawing/2014/main" val="192404025"/>
                    </a:ext>
                  </a:extLst>
                </a:gridCol>
                <a:gridCol w="2714920">
                  <a:extLst>
                    <a:ext uri="{9D8B030D-6E8A-4147-A177-3AD203B41FA5}">
                      <a16:colId xmlns:a16="http://schemas.microsoft.com/office/drawing/2014/main" val="949232244"/>
                    </a:ext>
                  </a:extLst>
                </a:gridCol>
                <a:gridCol w="2714920">
                  <a:extLst>
                    <a:ext uri="{9D8B030D-6E8A-4147-A177-3AD203B41FA5}">
                      <a16:colId xmlns:a16="http://schemas.microsoft.com/office/drawing/2014/main" val="4098792568"/>
                    </a:ext>
                  </a:extLst>
                </a:gridCol>
              </a:tblGrid>
              <a:tr h="0">
                <a:tc>
                  <a:txBody>
                    <a:bodyPr/>
                    <a:lstStyle/>
                    <a:p>
                      <a:pPr algn="l"/>
                      <a:r>
                        <a:rPr lang="fr-FR" dirty="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dirty="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dirty="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3706116145"/>
                  </a:ext>
                </a:extLst>
              </a:tr>
              <a:tr h="0">
                <a:tc>
                  <a:txBody>
                    <a:bodyPr/>
                    <a:lstStyle/>
                    <a:p>
                      <a:r>
                        <a:rPr lang="fr-FR" dirty="0">
                          <a:effectLst/>
                          <a:latin typeface="Source Sans Pro" panose="020B0503030403020204" pitchFamily="34" charset="0"/>
                        </a:rPr>
                        <a:t>document</a:t>
                      </a:r>
                    </a:p>
                  </a:txBody>
                  <a:tcPr marL="83820" marR="83820" marT="38100" marB="38100" anchor="ctr">
                    <a:lnL>
                      <a:noFill/>
                    </a:lnL>
                    <a:lnR>
                      <a:noFill/>
                    </a:lnR>
                    <a:lnT>
                      <a:noFill/>
                    </a:lnT>
                    <a:lnB>
                      <a:noFill/>
                    </a:lnB>
                    <a:solidFill>
                      <a:srgbClr val="FBFBFB"/>
                    </a:solidFill>
                  </a:tcPr>
                </a:tc>
                <a:tc>
                  <a:txBody>
                    <a:bodyPr/>
                    <a:lstStyle/>
                    <a:p>
                      <a:r>
                        <a:rPr lang="fr-FR" dirty="0">
                          <a:effectLst/>
                          <a:latin typeface="Source Sans Pro" panose="020B0503030403020204" pitchFamily="34" charset="0"/>
                        </a:rPr>
                        <a:t>PDF document implementation</a:t>
                      </a:r>
                    </a:p>
                  </a:txBody>
                  <a:tcPr marL="83820" marR="83820" marT="38100" marB="38100" anchor="ctr">
                    <a:lnL>
                      <a:noFill/>
                    </a:lnL>
                    <a:lnR>
                      <a:noFill/>
                    </a:lnR>
                    <a:lnT>
                      <a:noFill/>
                    </a:lnT>
                    <a:lnB>
                      <a:noFill/>
                    </a:lnB>
                    <a:solidFill>
                      <a:srgbClr val="FBFBFB"/>
                    </a:solidFill>
                  </a:tcPr>
                </a:tc>
                <a:tc>
                  <a:txBody>
                    <a:bodyPr/>
                    <a:lstStyle/>
                    <a:p>
                      <a:r>
                        <a:rPr lang="fr-FR" i="1" dirty="0">
                          <a:effectLst/>
                          <a:latin typeface="Source Sans Pro" panose="020B0503030403020204" pitchFamily="34" charset="0"/>
                        </a:rPr>
                        <a:t>Document</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878330619"/>
                  </a:ext>
                </a:extLst>
              </a:tr>
              <a:tr h="0">
                <a:tc>
                  <a:txBody>
                    <a:bodyPr/>
                    <a:lstStyle/>
                    <a:p>
                      <a:r>
                        <a:rPr lang="fr-FR" dirty="0">
                          <a:effectLst/>
                          <a:latin typeface="Source Sans Pro" panose="020B0503030403020204" pitchFamily="34" charset="0"/>
                        </a:rPr>
                        <a:t>fileName</a:t>
                      </a:r>
                    </a:p>
                  </a:txBody>
                  <a:tcPr marL="83820" marR="83820" marT="38100" marB="38100" anchor="ctr">
                    <a:lnL>
                      <a:noFill/>
                    </a:lnL>
                    <a:lnR>
                      <a:noFill/>
                    </a:lnR>
                    <a:lnT>
                      <a:noFill/>
                    </a:lnT>
                    <a:lnB>
                      <a:noFill/>
                    </a:lnB>
                    <a:solidFill>
                      <a:srgbClr val="FFFFFF"/>
                    </a:solidFill>
                  </a:tcPr>
                </a:tc>
                <a:tc>
                  <a:txBody>
                    <a:bodyPr/>
                    <a:lstStyle/>
                    <a:p>
                      <a:r>
                        <a:rPr lang="fr-FR" dirty="0">
                          <a:effectLst/>
                          <a:latin typeface="Source Sans Pro" panose="020B0503030403020204" pitchFamily="34" charset="0"/>
                        </a:rPr>
                        <a:t>Download PDF file name</a:t>
                      </a:r>
                    </a:p>
                  </a:txBody>
                  <a:tcPr marL="83820" marR="83820" marT="38100" marB="38100" anchor="ctr">
                    <a:lnL>
                      <a:noFill/>
                    </a:lnL>
                    <a:lnR>
                      <a:noFill/>
                    </a:lnR>
                    <a:lnT>
                      <a:noFill/>
                    </a:lnT>
                    <a:lnB>
                      <a:noFill/>
                    </a:lnB>
                    <a:solidFill>
                      <a:srgbClr val="FFFFFF"/>
                    </a:solidFill>
                  </a:tcPr>
                </a:tc>
                <a:tc>
                  <a:txBody>
                    <a:bodyPr/>
                    <a:lstStyle/>
                    <a:p>
                      <a:r>
                        <a:rPr lang="fr-FR" i="1" dirty="0">
                          <a:effectLst/>
                          <a:latin typeface="Source Sans Pro" panose="020B0503030403020204" pitchFamily="34" charset="0"/>
                        </a:rPr>
                        <a:t>String</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dirty="0">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991477638"/>
                  </a:ext>
                </a:extLst>
              </a:tr>
              <a:tr h="0">
                <a:tc>
                  <a:txBody>
                    <a:bodyPr/>
                    <a:lstStyle/>
                    <a:p>
                      <a:r>
                        <a:rPr lang="fr-FR" dirty="0">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fr-FR" dirty="0">
                          <a:effectLst/>
                          <a:latin typeface="Source Sans Pro" panose="020B0503030403020204" pitchFamily="34" charset="0"/>
                        </a:rPr>
                        <a:t>Defines anchor tag styles</a:t>
                      </a:r>
                    </a:p>
                  </a:txBody>
                  <a:tcPr marL="83820" marR="83820" marT="38100" marB="38100" anchor="ctr">
                    <a:lnL>
                      <a:noFill/>
                    </a:lnL>
                    <a:lnR>
                      <a:noFill/>
                    </a:lnR>
                    <a:lnT>
                      <a:noFill/>
                    </a:lnT>
                    <a:lnB>
                      <a:noFill/>
                    </a:lnB>
                    <a:solidFill>
                      <a:srgbClr val="FBFBFB"/>
                    </a:solidFill>
                  </a:tcPr>
                </a:tc>
                <a:tc>
                  <a:txBody>
                    <a:bodyPr/>
                    <a:lstStyle/>
                    <a:p>
                      <a:r>
                        <a:rPr lang="fr-FR" i="1" dirty="0">
                          <a:effectLst/>
                          <a:latin typeface="Source Sans Pro" panose="020B0503030403020204" pitchFamily="34" charset="0"/>
                        </a:rPr>
                        <a:t>Object</a:t>
                      </a:r>
                      <a:r>
                        <a:rPr lang="fr-FR" dirty="0">
                          <a:effectLst/>
                          <a:latin typeface="Source Sans Pro" panose="020B0503030403020204" pitchFamily="34" charset="0"/>
                        </a:rPr>
                        <a:t>, </a:t>
                      </a:r>
                      <a:r>
                        <a:rPr lang="fr-FR" i="1" dirty="0">
                          <a:effectLst/>
                          <a:latin typeface="Source Sans Pro" panose="020B0503030403020204" pitchFamily="34" charset="0"/>
                        </a:rPr>
                        <a:t>Array</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36316695"/>
                  </a:ext>
                </a:extLst>
              </a:tr>
              <a:tr h="0">
                <a:tc>
                  <a:txBody>
                    <a:bodyPr/>
                    <a:lstStyle/>
                    <a:p>
                      <a:r>
                        <a:rPr lang="fr-FR" dirty="0">
                          <a:effectLst/>
                          <a:latin typeface="Source Sans Pro" panose="020B0503030403020204" pitchFamily="34" charset="0"/>
                        </a:rPr>
                        <a:t>className</a:t>
                      </a:r>
                    </a:p>
                  </a:txBody>
                  <a:tcPr marL="83820" marR="83820" marT="38100" marB="38100" anchor="ctr">
                    <a:lnL>
                      <a:noFill/>
                    </a:lnL>
                    <a:lnR>
                      <a:noFill/>
                    </a:lnR>
                    <a:lnT>
                      <a:noFill/>
                    </a:lnT>
                    <a:lnB>
                      <a:noFill/>
                    </a:lnB>
                    <a:solidFill>
                      <a:srgbClr val="FFFFFF"/>
                    </a:solidFill>
                  </a:tcPr>
                </a:tc>
                <a:tc>
                  <a:txBody>
                    <a:bodyPr/>
                    <a:lstStyle/>
                    <a:p>
                      <a:r>
                        <a:rPr lang="en-US" dirty="0">
                          <a:effectLst/>
                          <a:latin typeface="Source Sans Pro" panose="020B0503030403020204" pitchFamily="34" charset="0"/>
                        </a:rPr>
                        <a:t>Defines anchor tag class name</a:t>
                      </a:r>
                    </a:p>
                  </a:txBody>
                  <a:tcPr marL="83820" marR="83820" marT="38100" marB="38100" anchor="ctr">
                    <a:lnL>
                      <a:noFill/>
                    </a:lnL>
                    <a:lnR>
                      <a:noFill/>
                    </a:lnR>
                    <a:lnT>
                      <a:noFill/>
                    </a:lnT>
                    <a:lnB>
                      <a:noFill/>
                    </a:lnB>
                    <a:solidFill>
                      <a:srgbClr val="FFFFFF"/>
                    </a:solidFill>
                  </a:tcPr>
                </a:tc>
                <a:tc>
                  <a:txBody>
                    <a:bodyPr/>
                    <a:lstStyle/>
                    <a:p>
                      <a:r>
                        <a:rPr lang="fr-FR" i="1" dirty="0">
                          <a:effectLst/>
                          <a:latin typeface="Source Sans Pro" panose="020B0503030403020204" pitchFamily="34" charset="0"/>
                        </a:rPr>
                        <a:t>String</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dirty="0">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3419356377"/>
                  </a:ext>
                </a:extLst>
              </a:tr>
              <a:tr h="0">
                <a:tc>
                  <a:txBody>
                    <a:bodyPr/>
                    <a:lstStyle/>
                    <a:p>
                      <a:r>
                        <a:rPr lang="fr-FR" dirty="0">
                          <a:effectLst/>
                          <a:latin typeface="Source Sans Pro" panose="020B0503030403020204" pitchFamily="34" charset="0"/>
                        </a:rPr>
                        <a:t>children</a:t>
                      </a:r>
                    </a:p>
                  </a:txBody>
                  <a:tcPr marL="83820" marR="83820" marT="38100" marB="38100" anchor="ctr">
                    <a:lnL>
                      <a:noFill/>
                    </a:lnL>
                    <a:lnR>
                      <a:noFill/>
                    </a:lnR>
                    <a:lnT>
                      <a:noFill/>
                    </a:lnT>
                    <a:lnB>
                      <a:noFill/>
                    </a:lnB>
                    <a:solidFill>
                      <a:srgbClr val="FBFBFB"/>
                    </a:solidFill>
                  </a:tcPr>
                </a:tc>
                <a:tc>
                  <a:txBody>
                    <a:bodyPr/>
                    <a:lstStyle/>
                    <a:p>
                      <a:r>
                        <a:rPr lang="fr-FR" dirty="0">
                          <a:effectLst/>
                          <a:latin typeface="Source Sans Pro" panose="020B0503030403020204" pitchFamily="34" charset="0"/>
                        </a:rPr>
                        <a:t>Anchor tag content</a:t>
                      </a:r>
                    </a:p>
                  </a:txBody>
                  <a:tcPr marL="83820" marR="83820" marT="38100" marB="38100" anchor="ctr">
                    <a:lnL>
                      <a:noFill/>
                    </a:lnL>
                    <a:lnR>
                      <a:noFill/>
                    </a:lnR>
                    <a:lnT>
                      <a:noFill/>
                    </a:lnT>
                    <a:lnB>
                      <a:noFill/>
                    </a:lnB>
                    <a:solidFill>
                      <a:srgbClr val="FBFBFB"/>
                    </a:solidFill>
                  </a:tcPr>
                </a:tc>
                <a:tc>
                  <a:txBody>
                    <a:bodyPr/>
                    <a:lstStyle/>
                    <a:p>
                      <a:r>
                        <a:rPr lang="fr-FR" i="1" dirty="0">
                          <a:effectLst/>
                          <a:latin typeface="Source Sans Pro" panose="020B0503030403020204" pitchFamily="34" charset="0"/>
                        </a:rPr>
                        <a:t>DOM node</a:t>
                      </a:r>
                      <a:r>
                        <a:rPr lang="fr-FR" dirty="0">
                          <a:effectLst/>
                          <a:latin typeface="Source Sans Pro" panose="020B0503030403020204" pitchFamily="34" charset="0"/>
                        </a:rPr>
                        <a:t>, </a:t>
                      </a:r>
                      <a:r>
                        <a:rPr lang="fr-FR" i="1" dirty="0">
                          <a:effectLst/>
                          <a:latin typeface="Source Sans Pro" panose="020B0503030403020204" pitchFamily="34" charset="0"/>
                        </a:rPr>
                        <a:t>Function</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574154163"/>
                  </a:ext>
                </a:extLst>
              </a:tr>
            </a:tbl>
          </a:graphicData>
        </a:graphic>
      </p:graphicFrame>
    </p:spTree>
    <p:extLst>
      <p:ext uri="{BB962C8B-B14F-4D97-AF65-F5344CB8AC3E}">
        <p14:creationId xmlns:p14="http://schemas.microsoft.com/office/powerpoint/2010/main" val="26009472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755A9B-CB3C-4CFC-AF39-0688F57005F7}"/>
              </a:ext>
            </a:extLst>
          </p:cNvPr>
          <p:cNvSpPr>
            <a:spLocks noGrp="1"/>
          </p:cNvSpPr>
          <p:nvPr>
            <p:ph type="title"/>
          </p:nvPr>
        </p:nvSpPr>
        <p:spPr/>
        <p:txBody>
          <a:bodyPr/>
          <a:lstStyle/>
          <a:p>
            <a:r>
              <a:rPr lang="fr-FR" dirty="0"/>
              <a:t>Pdf Document</a:t>
            </a:r>
          </a:p>
        </p:txBody>
      </p:sp>
      <p:sp>
        <p:nvSpPr>
          <p:cNvPr id="3" name="Espace réservé du contenu 2">
            <a:extLst>
              <a:ext uri="{FF2B5EF4-FFF2-40B4-BE49-F238E27FC236}">
                <a16:creationId xmlns:a16="http://schemas.microsoft.com/office/drawing/2014/main" id="{B1C25014-9D52-4EAA-A801-2B254CE2C734}"/>
              </a:ext>
            </a:extLst>
          </p:cNvPr>
          <p:cNvSpPr>
            <a:spLocks noGrp="1"/>
          </p:cNvSpPr>
          <p:nvPr>
            <p:ph idx="1"/>
          </p:nvPr>
        </p:nvSpPr>
        <p:spPr/>
        <p:txBody>
          <a:bodyPr/>
          <a:lstStyle/>
          <a:p>
            <a:r>
              <a:rPr lang="fr-FR" dirty="0"/>
              <a:t>Le composant Document est le conteneur principal d’un document react-pdf</a:t>
            </a:r>
          </a:p>
          <a:p>
            <a:pPr lvl="1"/>
            <a:r>
              <a:rPr lang="fr-FR" dirty="0"/>
              <a:t>Il support en enfant uniquement </a:t>
            </a:r>
            <a:r>
              <a:rPr lang="fr-FR" b="1" i="1" dirty="0"/>
              <a:t>Page</a:t>
            </a:r>
          </a:p>
        </p:txBody>
      </p:sp>
      <p:graphicFrame>
        <p:nvGraphicFramePr>
          <p:cNvPr id="4" name="Tableau 3">
            <a:extLst>
              <a:ext uri="{FF2B5EF4-FFF2-40B4-BE49-F238E27FC236}">
                <a16:creationId xmlns:a16="http://schemas.microsoft.com/office/drawing/2014/main" id="{66013609-816C-4EC3-B128-1C283BF55CE2}"/>
              </a:ext>
            </a:extLst>
          </p:cNvPr>
          <p:cNvGraphicFramePr>
            <a:graphicFrameLocks noGrp="1"/>
          </p:cNvGraphicFramePr>
          <p:nvPr>
            <p:extLst>
              <p:ext uri="{D42A27DB-BD31-4B8C-83A1-F6EECF244321}">
                <p14:modId xmlns:p14="http://schemas.microsoft.com/office/powerpoint/2010/main" val="3340109579"/>
              </p:ext>
            </p:extLst>
          </p:nvPr>
        </p:nvGraphicFramePr>
        <p:xfrm>
          <a:off x="565608" y="2651594"/>
          <a:ext cx="10576876" cy="3650006"/>
        </p:xfrm>
        <a:graphic>
          <a:graphicData uri="http://schemas.openxmlformats.org/drawingml/2006/table">
            <a:tbl>
              <a:tblPr/>
              <a:tblGrid>
                <a:gridCol w="2644219">
                  <a:extLst>
                    <a:ext uri="{9D8B030D-6E8A-4147-A177-3AD203B41FA5}">
                      <a16:colId xmlns:a16="http://schemas.microsoft.com/office/drawing/2014/main" val="2141374276"/>
                    </a:ext>
                  </a:extLst>
                </a:gridCol>
                <a:gridCol w="2644219">
                  <a:extLst>
                    <a:ext uri="{9D8B030D-6E8A-4147-A177-3AD203B41FA5}">
                      <a16:colId xmlns:a16="http://schemas.microsoft.com/office/drawing/2014/main" val="4010495356"/>
                    </a:ext>
                  </a:extLst>
                </a:gridCol>
                <a:gridCol w="2644219">
                  <a:extLst>
                    <a:ext uri="{9D8B030D-6E8A-4147-A177-3AD203B41FA5}">
                      <a16:colId xmlns:a16="http://schemas.microsoft.com/office/drawing/2014/main" val="209258639"/>
                    </a:ext>
                  </a:extLst>
                </a:gridCol>
                <a:gridCol w="2644219">
                  <a:extLst>
                    <a:ext uri="{9D8B030D-6E8A-4147-A177-3AD203B41FA5}">
                      <a16:colId xmlns:a16="http://schemas.microsoft.com/office/drawing/2014/main" val="3965452645"/>
                    </a:ext>
                  </a:extLst>
                </a:gridCol>
              </a:tblGrid>
              <a:tr h="107573">
                <a:tc>
                  <a:txBody>
                    <a:bodyPr/>
                    <a:lstStyle/>
                    <a:p>
                      <a:pPr algn="l"/>
                      <a:r>
                        <a:rPr lang="fr-FR" sz="800" dirty="0">
                          <a:solidFill>
                            <a:srgbClr val="8D1602"/>
                          </a:solidFill>
                          <a:effectLst/>
                          <a:latin typeface="Taviraj"/>
                        </a:rPr>
                        <a:t>Prop name</a:t>
                      </a:r>
                    </a:p>
                  </a:txBody>
                  <a:tcPr marL="37760" marR="37760" marT="17164" marB="17164" anchor="ctr">
                    <a:lnL>
                      <a:noFill/>
                    </a:lnL>
                    <a:lnR>
                      <a:noFill/>
                    </a:lnR>
                    <a:lnT>
                      <a:noFill/>
                    </a:lnT>
                    <a:lnB>
                      <a:noFill/>
                    </a:lnB>
                    <a:solidFill>
                      <a:srgbClr val="FCD3CC"/>
                    </a:solidFill>
                  </a:tcPr>
                </a:tc>
                <a:tc>
                  <a:txBody>
                    <a:bodyPr/>
                    <a:lstStyle/>
                    <a:p>
                      <a:pPr algn="l"/>
                      <a:r>
                        <a:rPr lang="fr-FR" sz="800" dirty="0">
                          <a:solidFill>
                            <a:srgbClr val="8D1602"/>
                          </a:solidFill>
                          <a:effectLst/>
                          <a:latin typeface="Taviraj"/>
                        </a:rPr>
                        <a:t>Description</a:t>
                      </a:r>
                    </a:p>
                  </a:txBody>
                  <a:tcPr marL="37760" marR="37760" marT="17164" marB="17164" anchor="ctr">
                    <a:lnL>
                      <a:noFill/>
                    </a:lnL>
                    <a:lnR>
                      <a:noFill/>
                    </a:lnR>
                    <a:lnT>
                      <a:noFill/>
                    </a:lnT>
                    <a:lnB>
                      <a:noFill/>
                    </a:lnB>
                    <a:solidFill>
                      <a:srgbClr val="FCD3CC"/>
                    </a:solidFill>
                  </a:tcPr>
                </a:tc>
                <a:tc>
                  <a:txBody>
                    <a:bodyPr/>
                    <a:lstStyle/>
                    <a:p>
                      <a:pPr algn="l"/>
                      <a:r>
                        <a:rPr lang="fr-FR" sz="800" dirty="0">
                          <a:solidFill>
                            <a:srgbClr val="8D1602"/>
                          </a:solidFill>
                          <a:effectLst/>
                          <a:latin typeface="Taviraj"/>
                        </a:rPr>
                        <a:t>Type</a:t>
                      </a:r>
                    </a:p>
                  </a:txBody>
                  <a:tcPr marL="37760" marR="37760" marT="17164" marB="17164" anchor="ctr">
                    <a:lnL>
                      <a:noFill/>
                    </a:lnL>
                    <a:lnR>
                      <a:noFill/>
                    </a:lnR>
                    <a:lnT>
                      <a:noFill/>
                    </a:lnT>
                    <a:lnB>
                      <a:noFill/>
                    </a:lnB>
                    <a:solidFill>
                      <a:srgbClr val="FCD3CC"/>
                    </a:solidFill>
                  </a:tcPr>
                </a:tc>
                <a:tc>
                  <a:txBody>
                    <a:bodyPr/>
                    <a:lstStyle/>
                    <a:p>
                      <a:pPr algn="l"/>
                      <a:r>
                        <a:rPr lang="fr-FR" sz="800" dirty="0">
                          <a:solidFill>
                            <a:srgbClr val="8D1602"/>
                          </a:solidFill>
                          <a:effectLst/>
                          <a:latin typeface="Taviraj"/>
                        </a:rPr>
                        <a:t>Default</a:t>
                      </a:r>
                    </a:p>
                  </a:txBody>
                  <a:tcPr marL="37760" marR="37760" marT="17164" marB="17164" anchor="ctr">
                    <a:lnL>
                      <a:noFill/>
                    </a:lnL>
                    <a:lnR>
                      <a:noFill/>
                    </a:lnR>
                    <a:lnT>
                      <a:noFill/>
                    </a:lnT>
                    <a:lnB>
                      <a:noFill/>
                    </a:lnB>
                    <a:solidFill>
                      <a:srgbClr val="FCD3CC"/>
                    </a:solidFill>
                  </a:tcPr>
                </a:tc>
                <a:extLst>
                  <a:ext uri="{0D108BD9-81ED-4DB2-BD59-A6C34878D82A}">
                    <a16:rowId xmlns:a16="http://schemas.microsoft.com/office/drawing/2014/main" val="2680888787"/>
                  </a:ext>
                </a:extLst>
              </a:tr>
              <a:tr h="360133">
                <a:tc>
                  <a:txBody>
                    <a:bodyPr/>
                    <a:lstStyle/>
                    <a:p>
                      <a:r>
                        <a:rPr lang="fr-FR" sz="800" dirty="0">
                          <a:effectLst/>
                          <a:latin typeface="Source Sans Pro" panose="020B0503030403020204" pitchFamily="34" charset="0"/>
                        </a:rPr>
                        <a:t>title</a:t>
                      </a:r>
                    </a:p>
                  </a:txBody>
                  <a:tcPr marL="37760" marR="37760" marT="17164" marB="17164" anchor="ctr">
                    <a:lnL>
                      <a:noFill/>
                    </a:lnL>
                    <a:lnR>
                      <a:noFill/>
                    </a:lnR>
                    <a:lnT>
                      <a:noFill/>
                    </a:lnT>
                    <a:lnB>
                      <a:noFill/>
                    </a:lnB>
                    <a:solidFill>
                      <a:srgbClr val="FBFBFB"/>
                    </a:solidFill>
                  </a:tcPr>
                </a:tc>
                <a:tc>
                  <a:txBody>
                    <a:bodyPr/>
                    <a:lstStyle/>
                    <a:p>
                      <a:r>
                        <a:rPr lang="en-US" sz="800" dirty="0">
                          <a:effectLst/>
                          <a:latin typeface="Source Sans Pro" panose="020B0503030403020204" pitchFamily="34" charset="0"/>
                        </a:rPr>
                        <a:t>Sets title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1651957906"/>
                  </a:ext>
                </a:extLst>
              </a:tr>
              <a:tr h="360133">
                <a:tc>
                  <a:txBody>
                    <a:bodyPr/>
                    <a:lstStyle/>
                    <a:p>
                      <a:r>
                        <a:rPr lang="fr-FR" sz="800" dirty="0">
                          <a:effectLst/>
                          <a:latin typeface="Source Sans Pro" panose="020B0503030403020204" pitchFamily="34" charset="0"/>
                        </a:rPr>
                        <a:t>author</a:t>
                      </a:r>
                    </a:p>
                  </a:txBody>
                  <a:tcPr marL="37760" marR="37760" marT="17164" marB="17164" anchor="ctr">
                    <a:lnL>
                      <a:noFill/>
                    </a:lnL>
                    <a:lnR>
                      <a:noFill/>
                    </a:lnR>
                    <a:lnT>
                      <a:noFill/>
                    </a:lnT>
                    <a:lnB>
                      <a:noFill/>
                    </a:lnB>
                    <a:solidFill>
                      <a:srgbClr val="FFFFFF"/>
                    </a:solidFill>
                  </a:tcPr>
                </a:tc>
                <a:tc>
                  <a:txBody>
                    <a:bodyPr/>
                    <a:lstStyle/>
                    <a:p>
                      <a:r>
                        <a:rPr lang="en-US" sz="800" dirty="0">
                          <a:effectLst/>
                          <a:latin typeface="Source Sans Pro" panose="020B0503030403020204" pitchFamily="34" charset="0"/>
                        </a:rPr>
                        <a:t>Sets author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dirty="0">
                          <a:effectLst/>
                          <a:latin typeface="Source Sans Pro" panose="020B0503030403020204" pitchFamily="34" charset="0"/>
                        </a:rPr>
                        <a:t>String</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dirty="0">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4111163765"/>
                  </a:ext>
                </a:extLst>
              </a:tr>
              <a:tr h="360133">
                <a:tc>
                  <a:txBody>
                    <a:bodyPr/>
                    <a:lstStyle/>
                    <a:p>
                      <a:r>
                        <a:rPr lang="fr-FR" sz="800" dirty="0">
                          <a:effectLst/>
                          <a:latin typeface="Source Sans Pro" panose="020B0503030403020204" pitchFamily="34" charset="0"/>
                        </a:rPr>
                        <a:t>subject</a:t>
                      </a:r>
                    </a:p>
                  </a:txBody>
                  <a:tcPr marL="37760" marR="37760" marT="17164" marB="17164" anchor="ctr">
                    <a:lnL>
                      <a:noFill/>
                    </a:lnL>
                    <a:lnR>
                      <a:noFill/>
                    </a:lnR>
                    <a:lnT>
                      <a:noFill/>
                    </a:lnT>
                    <a:lnB>
                      <a:noFill/>
                    </a:lnB>
                    <a:solidFill>
                      <a:srgbClr val="FBFBFB"/>
                    </a:solidFill>
                  </a:tcPr>
                </a:tc>
                <a:tc>
                  <a:txBody>
                    <a:bodyPr/>
                    <a:lstStyle/>
                    <a:p>
                      <a:r>
                        <a:rPr lang="en-US" sz="800" dirty="0">
                          <a:effectLst/>
                          <a:latin typeface="Source Sans Pro" panose="020B0503030403020204" pitchFamily="34" charset="0"/>
                        </a:rPr>
                        <a:t>Sets subject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951948474"/>
                  </a:ext>
                </a:extLst>
              </a:tr>
              <a:tr h="444320">
                <a:tc>
                  <a:txBody>
                    <a:bodyPr/>
                    <a:lstStyle/>
                    <a:p>
                      <a:r>
                        <a:rPr lang="fr-FR" sz="800" dirty="0">
                          <a:effectLst/>
                          <a:latin typeface="Source Sans Pro" panose="020B0503030403020204" pitchFamily="34" charset="0"/>
                        </a:rPr>
                        <a:t>keywords</a:t>
                      </a:r>
                    </a:p>
                  </a:txBody>
                  <a:tcPr marL="37760" marR="37760" marT="17164" marB="17164" anchor="ctr">
                    <a:lnL>
                      <a:noFill/>
                    </a:lnL>
                    <a:lnR>
                      <a:noFill/>
                    </a:lnR>
                    <a:lnT>
                      <a:noFill/>
                    </a:lnT>
                    <a:lnB>
                      <a:noFill/>
                    </a:lnB>
                    <a:solidFill>
                      <a:srgbClr val="FFFFFF"/>
                    </a:solidFill>
                  </a:tcPr>
                </a:tc>
                <a:tc>
                  <a:txBody>
                    <a:bodyPr/>
                    <a:lstStyle/>
                    <a:p>
                      <a:r>
                        <a:rPr lang="en-US" sz="800" dirty="0">
                          <a:effectLst/>
                          <a:latin typeface="Source Sans Pro" panose="020B0503030403020204" pitchFamily="34" charset="0"/>
                        </a:rPr>
                        <a:t>Sets keywords associated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dirty="0">
                          <a:effectLst/>
                          <a:latin typeface="Source Sans Pro" panose="020B0503030403020204" pitchFamily="34" charset="0"/>
                        </a:rPr>
                        <a:t>String</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dirty="0">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1284401773"/>
                  </a:ext>
                </a:extLst>
              </a:tr>
              <a:tr h="360133">
                <a:tc>
                  <a:txBody>
                    <a:bodyPr/>
                    <a:lstStyle/>
                    <a:p>
                      <a:r>
                        <a:rPr lang="fr-FR" sz="800" dirty="0">
                          <a:effectLst/>
                          <a:latin typeface="Source Sans Pro" panose="020B0503030403020204" pitchFamily="34" charset="0"/>
                        </a:rPr>
                        <a:t>creator</a:t>
                      </a:r>
                    </a:p>
                  </a:txBody>
                  <a:tcPr marL="37760" marR="37760" marT="17164" marB="17164" anchor="ctr">
                    <a:lnL>
                      <a:noFill/>
                    </a:lnL>
                    <a:lnR>
                      <a:noFill/>
                    </a:lnR>
                    <a:lnT>
                      <a:noFill/>
                    </a:lnT>
                    <a:lnB>
                      <a:noFill/>
                    </a:lnB>
                    <a:solidFill>
                      <a:srgbClr val="FBFBFB"/>
                    </a:solidFill>
                  </a:tcPr>
                </a:tc>
                <a:tc>
                  <a:txBody>
                    <a:bodyPr/>
                    <a:lstStyle/>
                    <a:p>
                      <a:r>
                        <a:rPr lang="en-US" sz="800" dirty="0">
                          <a:effectLst/>
                          <a:latin typeface="Source Sans Pro" panose="020B0503030403020204" pitchFamily="34" charset="0"/>
                        </a:rPr>
                        <a:t>Sets creator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"react-pdf"</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2353049236"/>
                  </a:ext>
                </a:extLst>
              </a:tr>
              <a:tr h="360133">
                <a:tc>
                  <a:txBody>
                    <a:bodyPr/>
                    <a:lstStyle/>
                    <a:p>
                      <a:r>
                        <a:rPr lang="fr-FR" sz="800" dirty="0">
                          <a:effectLst/>
                          <a:latin typeface="Source Sans Pro" panose="020B0503030403020204" pitchFamily="34" charset="0"/>
                        </a:rPr>
                        <a:t>producer</a:t>
                      </a:r>
                    </a:p>
                  </a:txBody>
                  <a:tcPr marL="37760" marR="37760" marT="17164" marB="17164" anchor="ctr">
                    <a:lnL>
                      <a:noFill/>
                    </a:lnL>
                    <a:lnR>
                      <a:noFill/>
                    </a:lnR>
                    <a:lnT>
                      <a:noFill/>
                    </a:lnT>
                    <a:lnB>
                      <a:noFill/>
                    </a:lnB>
                    <a:solidFill>
                      <a:srgbClr val="FFFFFF"/>
                    </a:solidFill>
                  </a:tcPr>
                </a:tc>
                <a:tc>
                  <a:txBody>
                    <a:bodyPr/>
                    <a:lstStyle/>
                    <a:p>
                      <a:r>
                        <a:rPr lang="en-US" sz="800" dirty="0">
                          <a:effectLst/>
                          <a:latin typeface="Source Sans Pro" panose="020B0503030403020204" pitchFamily="34" charset="0"/>
                        </a:rPr>
                        <a:t>Sets producer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dirty="0">
                          <a:effectLst/>
                          <a:latin typeface="Source Sans Pro" panose="020B0503030403020204" pitchFamily="34" charset="0"/>
                        </a:rPr>
                        <a:t>String</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dirty="0">
                          <a:effectLst/>
                          <a:latin typeface="Source Sans Pro" panose="020B0503030403020204" pitchFamily="34" charset="0"/>
                        </a:rPr>
                        <a:t>"react-pdf"</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2104203026"/>
                  </a:ext>
                </a:extLst>
              </a:tr>
              <a:tr h="360133">
                <a:tc>
                  <a:txBody>
                    <a:bodyPr/>
                    <a:lstStyle/>
                    <a:p>
                      <a:r>
                        <a:rPr lang="fr-FR" sz="800" dirty="0">
                          <a:effectLst/>
                          <a:latin typeface="Source Sans Pro" panose="020B0503030403020204" pitchFamily="34" charset="0"/>
                        </a:rPr>
                        <a:t>pdfVersion</a:t>
                      </a:r>
                    </a:p>
                  </a:txBody>
                  <a:tcPr marL="37760" marR="37760" marT="17164" marB="17164" anchor="ctr">
                    <a:lnL>
                      <a:noFill/>
                    </a:lnL>
                    <a:lnR>
                      <a:noFill/>
                    </a:lnR>
                    <a:lnT>
                      <a:noFill/>
                    </a:lnT>
                    <a:lnB>
                      <a:noFill/>
                    </a:lnB>
                    <a:solidFill>
                      <a:srgbClr val="FBFBFB"/>
                    </a:solidFill>
                  </a:tcPr>
                </a:tc>
                <a:tc>
                  <a:txBody>
                    <a:bodyPr/>
                    <a:lstStyle/>
                    <a:p>
                      <a:r>
                        <a:rPr lang="fr-FR" sz="800" dirty="0">
                          <a:effectLst/>
                          <a:latin typeface="Source Sans Pro" panose="020B0503030403020204" pitchFamily="34" charset="0"/>
                        </a:rPr>
                        <a:t>Sets PDF version for generated document</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 1.3 &gt; 1.7 &amp; 1.7ext3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"1.3"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2471687505"/>
                  </a:ext>
                </a:extLst>
              </a:tr>
              <a:tr h="275946">
                <a:tc>
                  <a:txBody>
                    <a:bodyPr/>
                    <a:lstStyle/>
                    <a:p>
                      <a:r>
                        <a:rPr lang="fr-FR" sz="800" dirty="0">
                          <a:effectLst/>
                          <a:latin typeface="Source Sans Pro" panose="020B0503030403020204" pitchFamily="34" charset="0"/>
                        </a:rPr>
                        <a:t>language</a:t>
                      </a:r>
                    </a:p>
                  </a:txBody>
                  <a:tcPr marL="37760" marR="37760" marT="17164" marB="17164" anchor="ctr">
                    <a:lnL>
                      <a:noFill/>
                    </a:lnL>
                    <a:lnR>
                      <a:noFill/>
                    </a:lnR>
                    <a:lnT>
                      <a:noFill/>
                    </a:lnT>
                    <a:lnB>
                      <a:noFill/>
                    </a:lnB>
                    <a:solidFill>
                      <a:srgbClr val="FFFFFF"/>
                    </a:solidFill>
                  </a:tcPr>
                </a:tc>
                <a:tc>
                  <a:txBody>
                    <a:bodyPr/>
                    <a:lstStyle/>
                    <a:p>
                      <a:r>
                        <a:rPr lang="fr-FR" sz="800" dirty="0">
                          <a:effectLst/>
                          <a:latin typeface="Source Sans Pro" panose="020B0503030403020204" pitchFamily="34" charset="0"/>
                        </a:rPr>
                        <a:t>Sets PDF default language</a:t>
                      </a:r>
                    </a:p>
                  </a:txBody>
                  <a:tcPr marL="37760" marR="37760" marT="17164" marB="17164" anchor="ctr">
                    <a:lnL>
                      <a:noFill/>
                    </a:lnL>
                    <a:lnR>
                      <a:noFill/>
                    </a:lnR>
                    <a:lnT>
                      <a:noFill/>
                    </a:lnT>
                    <a:lnB>
                      <a:noFill/>
                    </a:lnB>
                    <a:solidFill>
                      <a:srgbClr val="FFFFFF"/>
                    </a:solidFill>
                  </a:tcPr>
                </a:tc>
                <a:tc>
                  <a:txBody>
                    <a:bodyPr/>
                    <a:lstStyle/>
                    <a:p>
                      <a:r>
                        <a:rPr lang="fr-FR" sz="800" i="1" dirty="0">
                          <a:effectLst/>
                          <a:latin typeface="Source Sans Pro" panose="020B0503030403020204" pitchFamily="34" charset="0"/>
                        </a:rPr>
                        <a:t>String</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dirty="0">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val="734750514"/>
                  </a:ext>
                </a:extLst>
              </a:tr>
              <a:tr h="612694">
                <a:tc>
                  <a:txBody>
                    <a:bodyPr/>
                    <a:lstStyle/>
                    <a:p>
                      <a:r>
                        <a:rPr lang="fr-FR" sz="800" dirty="0">
                          <a:effectLst/>
                          <a:latin typeface="Source Sans Pro" panose="020B0503030403020204" pitchFamily="34" charset="0"/>
                        </a:rPr>
                        <a:t>onRender</a:t>
                      </a:r>
                    </a:p>
                  </a:txBody>
                  <a:tcPr marL="37760" marR="37760" marT="17164" marB="17164" anchor="ctr">
                    <a:lnL>
                      <a:noFill/>
                    </a:lnL>
                    <a:lnR>
                      <a:noFill/>
                    </a:lnR>
                    <a:lnT>
                      <a:noFill/>
                    </a:lnT>
                    <a:lnB>
                      <a:noFill/>
                    </a:lnB>
                    <a:solidFill>
                      <a:srgbClr val="FBFBFB"/>
                    </a:solidFill>
                  </a:tcPr>
                </a:tc>
                <a:tc>
                  <a:txBody>
                    <a:bodyPr/>
                    <a:lstStyle/>
                    <a:p>
                      <a:r>
                        <a:rPr lang="en-US" sz="800" dirty="0">
                          <a:effectLst/>
                          <a:latin typeface="Source Sans Pro" panose="020B0503030403020204" pitchFamily="34" charset="0"/>
                        </a:rPr>
                        <a:t>Callback after document renders. Receives document blob argument in web</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Function</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val="1173999672"/>
                  </a:ext>
                </a:extLst>
              </a:tr>
            </a:tbl>
          </a:graphicData>
        </a:graphic>
      </p:graphicFrame>
    </p:spTree>
    <p:extLst>
      <p:ext uri="{BB962C8B-B14F-4D97-AF65-F5344CB8AC3E}">
        <p14:creationId xmlns:p14="http://schemas.microsoft.com/office/powerpoint/2010/main" val="553426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B4D5FA-B0EF-4E16-98DB-1C5FA907B75A}"/>
              </a:ext>
            </a:extLst>
          </p:cNvPr>
          <p:cNvSpPr>
            <a:spLocks noGrp="1"/>
          </p:cNvSpPr>
          <p:nvPr>
            <p:ph type="title"/>
          </p:nvPr>
        </p:nvSpPr>
        <p:spPr/>
        <p:txBody>
          <a:bodyPr/>
          <a:lstStyle/>
          <a:p>
            <a:r>
              <a:rPr lang="fr-FR" dirty="0"/>
              <a:t>Pdf Page</a:t>
            </a:r>
          </a:p>
        </p:txBody>
      </p:sp>
      <p:sp>
        <p:nvSpPr>
          <p:cNvPr id="3" name="Espace réservé du contenu 2">
            <a:extLst>
              <a:ext uri="{FF2B5EF4-FFF2-40B4-BE49-F238E27FC236}">
                <a16:creationId xmlns:a16="http://schemas.microsoft.com/office/drawing/2014/main" id="{D2B68463-84E1-475C-91A5-3BBA3179921B}"/>
              </a:ext>
            </a:extLst>
          </p:cNvPr>
          <p:cNvSpPr>
            <a:spLocks noGrp="1"/>
          </p:cNvSpPr>
          <p:nvPr>
            <p:ph idx="1"/>
          </p:nvPr>
        </p:nvSpPr>
        <p:spPr/>
        <p:txBody>
          <a:bodyPr/>
          <a:lstStyle/>
          <a:p>
            <a:r>
              <a:rPr lang="fr-FR" dirty="0"/>
              <a:t>Page est le conteneur d’une page de pdf </a:t>
            </a:r>
            <a:r>
              <a:rPr lang="fr-FR" sz="1800" dirty="0"/>
              <a:t>(ou un contenu wrappable)</a:t>
            </a:r>
          </a:p>
          <a:p>
            <a:pPr lvl="1"/>
            <a:r>
              <a:rPr lang="fr-FR" dirty="0"/>
              <a:t>Il est constitué de primitive React</a:t>
            </a:r>
          </a:p>
        </p:txBody>
      </p:sp>
      <p:graphicFrame>
        <p:nvGraphicFramePr>
          <p:cNvPr id="4" name="Tableau 3">
            <a:extLst>
              <a:ext uri="{FF2B5EF4-FFF2-40B4-BE49-F238E27FC236}">
                <a16:creationId xmlns:a16="http://schemas.microsoft.com/office/drawing/2014/main" id="{38A223F3-2816-4C94-BA5D-D6A9C6A75034}"/>
              </a:ext>
            </a:extLst>
          </p:cNvPr>
          <p:cNvGraphicFramePr>
            <a:graphicFrameLocks noGrp="1"/>
          </p:cNvGraphicFramePr>
          <p:nvPr>
            <p:extLst>
              <p:ext uri="{D42A27DB-BD31-4B8C-83A1-F6EECF244321}">
                <p14:modId xmlns:p14="http://schemas.microsoft.com/office/powerpoint/2010/main" val="2305017944"/>
              </p:ext>
            </p:extLst>
          </p:nvPr>
        </p:nvGraphicFramePr>
        <p:xfrm>
          <a:off x="381000" y="2846111"/>
          <a:ext cx="11430000" cy="3242661"/>
        </p:xfrm>
        <a:graphic>
          <a:graphicData uri="http://schemas.openxmlformats.org/drawingml/2006/table">
            <a:tbl>
              <a:tblPr/>
              <a:tblGrid>
                <a:gridCol w="1617482">
                  <a:extLst>
                    <a:ext uri="{9D8B030D-6E8A-4147-A177-3AD203B41FA5}">
                      <a16:colId xmlns:a16="http://schemas.microsoft.com/office/drawing/2014/main" val="4239016807"/>
                    </a:ext>
                  </a:extLst>
                </a:gridCol>
                <a:gridCol w="4097518">
                  <a:extLst>
                    <a:ext uri="{9D8B030D-6E8A-4147-A177-3AD203B41FA5}">
                      <a16:colId xmlns:a16="http://schemas.microsoft.com/office/drawing/2014/main" val="2220136820"/>
                    </a:ext>
                  </a:extLst>
                </a:gridCol>
                <a:gridCol w="2857500">
                  <a:extLst>
                    <a:ext uri="{9D8B030D-6E8A-4147-A177-3AD203B41FA5}">
                      <a16:colId xmlns:a16="http://schemas.microsoft.com/office/drawing/2014/main" val="1689085897"/>
                    </a:ext>
                  </a:extLst>
                </a:gridCol>
                <a:gridCol w="2857500">
                  <a:extLst>
                    <a:ext uri="{9D8B030D-6E8A-4147-A177-3AD203B41FA5}">
                      <a16:colId xmlns:a16="http://schemas.microsoft.com/office/drawing/2014/main" val="3497331721"/>
                    </a:ext>
                  </a:extLst>
                </a:gridCol>
              </a:tblGrid>
              <a:tr h="230242">
                <a:tc>
                  <a:txBody>
                    <a:bodyPr/>
                    <a:lstStyle/>
                    <a:p>
                      <a:pPr algn="l"/>
                      <a:r>
                        <a:rPr lang="fr-FR" sz="1400" dirty="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3005023195"/>
                  </a:ext>
                </a:extLst>
              </a:tr>
              <a:tr h="950999">
                <a:tc>
                  <a:txBody>
                    <a:bodyPr/>
                    <a:lstStyle/>
                    <a:p>
                      <a:r>
                        <a:rPr lang="fr-FR" sz="1400" dirty="0">
                          <a:effectLst/>
                          <a:latin typeface="Source Sans Pro" panose="020B0503030403020204" pitchFamily="34" charset="0"/>
                        </a:rPr>
                        <a:t>size</a:t>
                      </a:r>
                    </a:p>
                  </a:txBody>
                  <a:tcPr marL="83820" marR="83820" marT="38100" marB="38100" anchor="ctr">
                    <a:lnL>
                      <a:noFill/>
                    </a:lnL>
                    <a:lnR>
                      <a:noFill/>
                    </a:lnR>
                    <a:lnT>
                      <a:noFill/>
                    </a:lnT>
                    <a:lnB>
                      <a:noFill/>
                    </a:lnB>
                    <a:solidFill>
                      <a:srgbClr val="FBFBFB"/>
                    </a:solidFill>
                  </a:tcPr>
                </a:tc>
                <a:tc>
                  <a:txBody>
                    <a:bodyPr/>
                    <a:lstStyle/>
                    <a:p>
                      <a:r>
                        <a:rPr lang="en-US" sz="1400" dirty="0">
                          <a:effectLst/>
                          <a:latin typeface="Source Sans Pro" panose="020B0503030403020204" pitchFamily="34" charset="0"/>
                        </a:rPr>
                        <a:t>Defines page size. If </a:t>
                      </a:r>
                      <a:r>
                        <a:rPr lang="en-US" sz="1400" i="1" dirty="0">
                          <a:effectLst/>
                          <a:latin typeface="Source Sans Pro" panose="020B0503030403020204" pitchFamily="34" charset="0"/>
                        </a:rPr>
                        <a:t>String</a:t>
                      </a:r>
                      <a:r>
                        <a:rPr lang="en-US" sz="1400" dirty="0">
                          <a:effectLst/>
                          <a:latin typeface="Source Sans Pro" panose="020B0503030403020204" pitchFamily="34" charset="0"/>
                        </a:rPr>
                        <a:t>, must be one of the </a:t>
                      </a:r>
                      <a:r>
                        <a:rPr lang="en-US" sz="1400" u="none" strike="noStrike" dirty="0">
                          <a:solidFill>
                            <a:srgbClr val="F22300"/>
                          </a:solidFill>
                          <a:effectLst/>
                          <a:latin typeface="Source Sans Pro" panose="020B0503030403020204" pitchFamily="34" charset="0"/>
                          <a:hlinkClick r:id="rId3"/>
                        </a:rPr>
                        <a:t>available page sizes</a:t>
                      </a:r>
                      <a:r>
                        <a:rPr lang="en-US" sz="1400" dirty="0">
                          <a:effectLst/>
                          <a:latin typeface="Source Sans Pro" panose="020B0503030403020204" pitchFamily="34" charset="0"/>
                        </a:rPr>
                        <a:t>. Height is optional, if ommited it will behave as "auto".</a:t>
                      </a: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String</a:t>
                      </a:r>
                      <a:r>
                        <a:rPr lang="fr-FR" sz="1400" dirty="0">
                          <a:effectLst/>
                          <a:latin typeface="Source Sans Pro" panose="020B0503030403020204" pitchFamily="34" charset="0"/>
                        </a:rPr>
                        <a:t>, </a:t>
                      </a:r>
                      <a:r>
                        <a:rPr lang="fr-FR" sz="1400" i="1" dirty="0">
                          <a:effectLst/>
                          <a:latin typeface="Source Sans Pro" panose="020B0503030403020204" pitchFamily="34" charset="0"/>
                        </a:rPr>
                        <a:t>Array</a:t>
                      </a:r>
                      <a:r>
                        <a:rPr lang="fr-FR" sz="1400" dirty="0">
                          <a:effectLst/>
                          <a:latin typeface="Source Sans Pro" panose="020B0503030403020204" pitchFamily="34" charset="0"/>
                        </a:rPr>
                        <a:t>, </a:t>
                      </a:r>
                      <a:r>
                        <a:rPr lang="fr-FR" sz="1400" i="1" dirty="0">
                          <a:effectLst/>
                          <a:latin typeface="Source Sans Pro" panose="020B0503030403020204" pitchFamily="34" charset="0"/>
                        </a:rPr>
                        <a:t>Number</a:t>
                      </a:r>
                      <a:r>
                        <a:rPr lang="fr-FR" sz="1400" dirty="0">
                          <a:effectLst/>
                          <a:latin typeface="Source Sans Pro" panose="020B0503030403020204" pitchFamily="34" charset="0"/>
                        </a:rPr>
                        <a:t>, </a:t>
                      </a:r>
                      <a:r>
                        <a:rPr lang="fr-FR" sz="1400" i="1" dirty="0">
                          <a:effectLst/>
                          <a:latin typeface="Source Sans Pro" panose="020B0503030403020204" pitchFamily="34" charset="0"/>
                        </a:rPr>
                        <a:t>Object</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"A4"</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754776782"/>
                  </a:ext>
                </a:extLst>
              </a:tr>
              <a:tr h="590620">
                <a:tc>
                  <a:txBody>
                    <a:bodyPr/>
                    <a:lstStyle/>
                    <a:p>
                      <a:r>
                        <a:rPr lang="fr-FR" sz="1400" dirty="0">
                          <a:effectLst/>
                          <a:latin typeface="Source Sans Pro" panose="020B0503030403020204" pitchFamily="34" charset="0"/>
                        </a:rPr>
                        <a:t>orientation</a:t>
                      </a:r>
                    </a:p>
                  </a:txBody>
                  <a:tcPr marL="83820" marR="83820" marT="38100" marB="38100" anchor="ctr">
                    <a:lnL>
                      <a:noFill/>
                    </a:lnL>
                    <a:lnR>
                      <a:noFill/>
                    </a:lnR>
                    <a:lnT>
                      <a:noFill/>
                    </a:lnT>
                    <a:lnB>
                      <a:noFill/>
                    </a:lnB>
                    <a:solidFill>
                      <a:srgbClr val="FFFFFF"/>
                    </a:solidFill>
                  </a:tcPr>
                </a:tc>
                <a:tc>
                  <a:txBody>
                    <a:bodyPr/>
                    <a:lstStyle/>
                    <a:p>
                      <a:r>
                        <a:rPr lang="fr-FR" sz="1400" dirty="0">
                          <a:effectLst/>
                          <a:latin typeface="Source Sans Pro" panose="020B0503030403020204" pitchFamily="34" charset="0"/>
                        </a:rPr>
                        <a:t>Defines page orientation. </a:t>
                      </a:r>
                      <a:r>
                        <a:rPr lang="fr-FR" sz="1400" i="1" dirty="0">
                          <a:effectLst/>
                          <a:latin typeface="Source Sans Pro" panose="020B0503030403020204" pitchFamily="34" charset="0"/>
                        </a:rPr>
                        <a:t>Valid values: "portrait" or "landscape"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dirty="0">
                          <a:effectLst/>
                          <a:latin typeface="Source Sans Pro" panose="020B0503030403020204" pitchFamily="34" charset="0"/>
                        </a:rPr>
                        <a:t>String</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dirty="0">
                          <a:effectLst/>
                          <a:latin typeface="Source Sans Pro" panose="020B0503030403020204" pitchFamily="34" charset="0"/>
                        </a:rPr>
                        <a:t>"portrait"</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579353395"/>
                  </a:ext>
                </a:extLst>
              </a:tr>
              <a:tr h="410431">
                <a:tc>
                  <a:txBody>
                    <a:bodyPr/>
                    <a:lstStyle/>
                    <a:p>
                      <a:r>
                        <a:rPr lang="fr-FR" sz="1400" dirty="0">
                          <a:effectLst/>
                          <a:latin typeface="Source Sans Pro" panose="020B0503030403020204" pitchFamily="34" charset="0"/>
                        </a:rPr>
                        <a:t>wrap</a:t>
                      </a:r>
                    </a:p>
                  </a:txBody>
                  <a:tcPr marL="83820" marR="83820" marT="38100" marB="38100" anchor="ctr">
                    <a:lnL>
                      <a:noFill/>
                    </a:lnL>
                    <a:lnR>
                      <a:noFill/>
                    </a:lnR>
                    <a:lnT>
                      <a:noFill/>
                    </a:lnT>
                    <a:lnB>
                      <a:noFill/>
                    </a:lnB>
                    <a:solidFill>
                      <a:srgbClr val="FBFBFB"/>
                    </a:solidFill>
                  </a:tcPr>
                </a:tc>
                <a:tc>
                  <a:txBody>
                    <a:bodyPr/>
                    <a:lstStyle/>
                    <a:p>
                      <a:r>
                        <a:rPr lang="en-US" sz="1400" dirty="0">
                          <a:effectLst/>
                          <a:latin typeface="Source Sans Pro" panose="020B0503030403020204" pitchFamily="34" charset="0"/>
                        </a:rPr>
                        <a:t>Enables page wrapping for this page. </a:t>
                      </a:r>
                      <a:r>
                        <a:rPr lang="en-US" sz="1400" u="none" strike="noStrike" dirty="0">
                          <a:solidFill>
                            <a:srgbClr val="F22300"/>
                          </a:solidFill>
                          <a:effectLst/>
                          <a:latin typeface="Source Sans Pro" panose="020B0503030403020204" pitchFamily="34" charset="0"/>
                          <a:hlinkClick r:id="rId4"/>
                        </a:rPr>
                        <a:t>See more</a:t>
                      </a:r>
                      <a:endParaRPr lang="en-US"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Boolean</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true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1378139755"/>
                  </a:ext>
                </a:extLst>
              </a:tr>
              <a:tr h="410431">
                <a:tc>
                  <a:txBody>
                    <a:bodyPr/>
                    <a:lstStyle/>
                    <a:p>
                      <a:r>
                        <a:rPr lang="fr-FR" sz="1400" dirty="0">
                          <a:effectLst/>
                          <a:latin typeface="Source Sans Pro" panose="020B0503030403020204" pitchFamily="34" charset="0"/>
                        </a:rPr>
                        <a:t>style</a:t>
                      </a:r>
                    </a:p>
                  </a:txBody>
                  <a:tcPr marL="83820" marR="83820" marT="38100" marB="38100" anchor="ctr">
                    <a:lnL>
                      <a:noFill/>
                    </a:lnL>
                    <a:lnR>
                      <a:noFill/>
                    </a:lnR>
                    <a:lnT>
                      <a:noFill/>
                    </a:lnT>
                    <a:lnB>
                      <a:noFill/>
                    </a:lnB>
                    <a:solidFill>
                      <a:srgbClr val="FFFFFF"/>
                    </a:solidFill>
                  </a:tcPr>
                </a:tc>
                <a:tc>
                  <a:txBody>
                    <a:bodyPr/>
                    <a:lstStyle/>
                    <a:p>
                      <a:r>
                        <a:rPr lang="en-US" sz="1400" dirty="0">
                          <a:effectLst/>
                          <a:latin typeface="Source Sans Pro" panose="020B0503030403020204" pitchFamily="34" charset="0"/>
                        </a:rPr>
                        <a:t>Defines page styles. </a:t>
                      </a:r>
                      <a:r>
                        <a:rPr lang="en-US" sz="1400" u="none" strike="noStrike" dirty="0">
                          <a:solidFill>
                            <a:srgbClr val="F22300"/>
                          </a:solidFill>
                          <a:effectLst/>
                          <a:latin typeface="Source Sans Pro" panose="020B0503030403020204" pitchFamily="34" charset="0"/>
                          <a:hlinkClick r:id="rId5"/>
                        </a:rPr>
                        <a:t>See more</a:t>
                      </a:r>
                      <a:endParaRPr lang="en-US"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dirty="0">
                          <a:effectLst/>
                          <a:latin typeface="Source Sans Pro" panose="020B0503030403020204" pitchFamily="34" charset="0"/>
                        </a:rPr>
                        <a:t>Object</a:t>
                      </a:r>
                      <a:r>
                        <a:rPr lang="fr-FR" sz="1400" dirty="0">
                          <a:effectLst/>
                          <a:latin typeface="Source Sans Pro" panose="020B0503030403020204" pitchFamily="34" charset="0"/>
                        </a:rPr>
                        <a:t>, </a:t>
                      </a:r>
                      <a:r>
                        <a:rPr lang="fr-FR" sz="1400" i="1" dirty="0">
                          <a:effectLst/>
                          <a:latin typeface="Source Sans Pro" panose="020B0503030403020204" pitchFamily="34" charset="0"/>
                        </a:rPr>
                        <a:t>Array</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dirty="0">
                          <a:effectLst/>
                          <a:latin typeface="Source Sans Pro" panose="020B0503030403020204" pitchFamily="34" charset="0"/>
                        </a:rPr>
                        <a:t>undefined</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166491109"/>
                  </a:ext>
                </a:extLst>
              </a:tr>
              <a:tr h="590620">
                <a:tc>
                  <a:txBody>
                    <a:bodyPr/>
                    <a:lstStyle/>
                    <a:p>
                      <a:r>
                        <a:rPr lang="fr-FR" sz="1400" dirty="0">
                          <a:effectLst/>
                          <a:latin typeface="Source Sans Pro" panose="020B0503030403020204" pitchFamily="34" charset="0"/>
                        </a:rPr>
                        <a:t>debug</a:t>
                      </a:r>
                    </a:p>
                  </a:txBody>
                  <a:tcPr marL="83820" marR="83820" marT="38100" marB="38100" anchor="ctr">
                    <a:lnL>
                      <a:noFill/>
                    </a:lnL>
                    <a:lnR>
                      <a:noFill/>
                    </a:lnR>
                    <a:lnT>
                      <a:noFill/>
                    </a:lnT>
                    <a:lnB>
                      <a:noFill/>
                    </a:lnB>
                    <a:solidFill>
                      <a:srgbClr val="FBFBFB"/>
                    </a:solidFill>
                  </a:tcPr>
                </a:tc>
                <a:tc>
                  <a:txBody>
                    <a:bodyPr/>
                    <a:lstStyle/>
                    <a:p>
                      <a:r>
                        <a:rPr lang="en-US" sz="1400" dirty="0">
                          <a:effectLst/>
                          <a:latin typeface="Source Sans Pro" panose="020B0503030403020204" pitchFamily="34" charset="0"/>
                        </a:rPr>
                        <a:t>Enables debug mode on page bounding box. </a:t>
                      </a:r>
                      <a:r>
                        <a:rPr lang="en-US" sz="1400" u="none" strike="noStrike" dirty="0">
                          <a:solidFill>
                            <a:srgbClr val="F22300"/>
                          </a:solidFill>
                          <a:effectLst/>
                          <a:latin typeface="Source Sans Pro" panose="020B0503030403020204" pitchFamily="34" charset="0"/>
                          <a:hlinkClick r:id="rId6"/>
                        </a:rPr>
                        <a:t>See more</a:t>
                      </a:r>
                      <a:endParaRPr lang="en-US"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Boolean</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false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300851643"/>
                  </a:ext>
                </a:extLst>
              </a:tr>
            </a:tbl>
          </a:graphicData>
        </a:graphic>
      </p:graphicFrame>
    </p:spTree>
    <p:extLst>
      <p:ext uri="{BB962C8B-B14F-4D97-AF65-F5344CB8AC3E}">
        <p14:creationId xmlns:p14="http://schemas.microsoft.com/office/powerpoint/2010/main" val="9979841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89C0-4288-48E1-99F7-99371AADFB49}"/>
              </a:ext>
            </a:extLst>
          </p:cNvPr>
          <p:cNvSpPr>
            <a:spLocks noGrp="1"/>
          </p:cNvSpPr>
          <p:nvPr>
            <p:ph type="title"/>
          </p:nvPr>
        </p:nvSpPr>
        <p:spPr/>
        <p:txBody>
          <a:bodyPr/>
          <a:lstStyle/>
          <a:p>
            <a:r>
              <a:rPr lang="fr-FR" dirty="0"/>
              <a:t>Pdf View</a:t>
            </a:r>
          </a:p>
        </p:txBody>
      </p:sp>
      <p:sp>
        <p:nvSpPr>
          <p:cNvPr id="3" name="Espace réservé du contenu 2">
            <a:extLst>
              <a:ext uri="{FF2B5EF4-FFF2-40B4-BE49-F238E27FC236}">
                <a16:creationId xmlns:a16="http://schemas.microsoft.com/office/drawing/2014/main" id="{5A29EABC-B0FA-4E7E-A93C-AF47883D771A}"/>
              </a:ext>
            </a:extLst>
          </p:cNvPr>
          <p:cNvSpPr>
            <a:spLocks noGrp="1"/>
          </p:cNvSpPr>
          <p:nvPr>
            <p:ph idx="1"/>
          </p:nvPr>
        </p:nvSpPr>
        <p:spPr/>
        <p:txBody>
          <a:bodyPr/>
          <a:lstStyle/>
          <a:p>
            <a:r>
              <a:rPr lang="fr-FR" dirty="0"/>
              <a:t>Les conteneurs de vue </a:t>
            </a:r>
            <a:r>
              <a:rPr lang="fr-FR" i="1" dirty="0"/>
              <a:t>flexable</a:t>
            </a:r>
            <a:endParaRPr lang="fr-FR" dirty="0"/>
          </a:p>
        </p:txBody>
      </p:sp>
      <p:graphicFrame>
        <p:nvGraphicFramePr>
          <p:cNvPr id="4" name="Tableau 3">
            <a:extLst>
              <a:ext uri="{FF2B5EF4-FFF2-40B4-BE49-F238E27FC236}">
                <a16:creationId xmlns:a16="http://schemas.microsoft.com/office/drawing/2014/main" id="{42A81DD4-72FF-4849-B2E9-11804AF1886B}"/>
              </a:ext>
            </a:extLst>
          </p:cNvPr>
          <p:cNvGraphicFramePr>
            <a:graphicFrameLocks noGrp="1"/>
          </p:cNvGraphicFramePr>
          <p:nvPr>
            <p:extLst>
              <p:ext uri="{D42A27DB-BD31-4B8C-83A1-F6EECF244321}">
                <p14:modId xmlns:p14="http://schemas.microsoft.com/office/powerpoint/2010/main" val="1699961669"/>
              </p:ext>
            </p:extLst>
          </p:nvPr>
        </p:nvGraphicFramePr>
        <p:xfrm>
          <a:off x="774404" y="2560364"/>
          <a:ext cx="10643192" cy="3154652"/>
        </p:xfrm>
        <a:graphic>
          <a:graphicData uri="http://schemas.openxmlformats.org/drawingml/2006/table">
            <a:tbl>
              <a:tblPr/>
              <a:tblGrid>
                <a:gridCol w="1321096">
                  <a:extLst>
                    <a:ext uri="{9D8B030D-6E8A-4147-A177-3AD203B41FA5}">
                      <a16:colId xmlns:a16="http://schemas.microsoft.com/office/drawing/2014/main" val="2369154652"/>
                    </a:ext>
                  </a:extLst>
                </a:gridCol>
                <a:gridCol w="4000500">
                  <a:extLst>
                    <a:ext uri="{9D8B030D-6E8A-4147-A177-3AD203B41FA5}">
                      <a16:colId xmlns:a16="http://schemas.microsoft.com/office/drawing/2014/main" val="1228194722"/>
                    </a:ext>
                  </a:extLst>
                </a:gridCol>
                <a:gridCol w="2660798">
                  <a:extLst>
                    <a:ext uri="{9D8B030D-6E8A-4147-A177-3AD203B41FA5}">
                      <a16:colId xmlns:a16="http://schemas.microsoft.com/office/drawing/2014/main" val="4281328938"/>
                    </a:ext>
                  </a:extLst>
                </a:gridCol>
                <a:gridCol w="2660798">
                  <a:extLst>
                    <a:ext uri="{9D8B030D-6E8A-4147-A177-3AD203B41FA5}">
                      <a16:colId xmlns:a16="http://schemas.microsoft.com/office/drawing/2014/main" val="198121584"/>
                    </a:ext>
                  </a:extLst>
                </a:gridCol>
              </a:tblGrid>
              <a:tr h="166450">
                <a:tc>
                  <a:txBody>
                    <a:bodyPr/>
                    <a:lstStyle/>
                    <a:p>
                      <a:pPr algn="l"/>
                      <a:r>
                        <a:rPr lang="fr-FR" sz="1500" dirty="0">
                          <a:solidFill>
                            <a:srgbClr val="8D1602"/>
                          </a:solidFill>
                          <a:effectLst/>
                          <a:latin typeface="Taviraj"/>
                        </a:rPr>
                        <a:t>Prop name</a:t>
                      </a:r>
                    </a:p>
                  </a:txBody>
                  <a:tcPr marL="68251" marR="68251" marT="31023" marB="31023" anchor="ctr">
                    <a:lnL>
                      <a:noFill/>
                    </a:lnL>
                    <a:lnR>
                      <a:noFill/>
                    </a:lnR>
                    <a:lnT>
                      <a:noFill/>
                    </a:lnT>
                    <a:lnB>
                      <a:noFill/>
                    </a:lnB>
                    <a:solidFill>
                      <a:srgbClr val="FCD3CC"/>
                    </a:solidFill>
                  </a:tcPr>
                </a:tc>
                <a:tc>
                  <a:txBody>
                    <a:bodyPr/>
                    <a:lstStyle/>
                    <a:p>
                      <a:pPr algn="l"/>
                      <a:r>
                        <a:rPr lang="fr-FR" sz="1500" dirty="0">
                          <a:solidFill>
                            <a:srgbClr val="8D1602"/>
                          </a:solidFill>
                          <a:effectLst/>
                          <a:latin typeface="Taviraj"/>
                        </a:rPr>
                        <a:t>Description</a:t>
                      </a:r>
                    </a:p>
                  </a:txBody>
                  <a:tcPr marL="68251" marR="68251" marT="31023" marB="31023" anchor="ctr">
                    <a:lnL>
                      <a:noFill/>
                    </a:lnL>
                    <a:lnR>
                      <a:noFill/>
                    </a:lnR>
                    <a:lnT>
                      <a:noFill/>
                    </a:lnT>
                    <a:lnB>
                      <a:noFill/>
                    </a:lnB>
                    <a:solidFill>
                      <a:srgbClr val="FCD3CC"/>
                    </a:solidFill>
                  </a:tcPr>
                </a:tc>
                <a:tc>
                  <a:txBody>
                    <a:bodyPr/>
                    <a:lstStyle/>
                    <a:p>
                      <a:pPr algn="l"/>
                      <a:r>
                        <a:rPr lang="fr-FR" sz="1500" dirty="0">
                          <a:solidFill>
                            <a:srgbClr val="8D1602"/>
                          </a:solidFill>
                          <a:effectLst/>
                          <a:latin typeface="Taviraj"/>
                        </a:rPr>
                        <a:t>Type</a:t>
                      </a:r>
                    </a:p>
                  </a:txBody>
                  <a:tcPr marL="68251" marR="68251" marT="31023" marB="31023" anchor="ctr">
                    <a:lnL>
                      <a:noFill/>
                    </a:lnL>
                    <a:lnR>
                      <a:noFill/>
                    </a:lnR>
                    <a:lnT>
                      <a:noFill/>
                    </a:lnT>
                    <a:lnB>
                      <a:noFill/>
                    </a:lnB>
                    <a:solidFill>
                      <a:srgbClr val="FCD3CC"/>
                    </a:solidFill>
                  </a:tcPr>
                </a:tc>
                <a:tc>
                  <a:txBody>
                    <a:bodyPr/>
                    <a:lstStyle/>
                    <a:p>
                      <a:pPr algn="l"/>
                      <a:r>
                        <a:rPr lang="fr-FR" sz="1500" dirty="0">
                          <a:solidFill>
                            <a:srgbClr val="8D1602"/>
                          </a:solidFill>
                          <a:effectLst/>
                          <a:latin typeface="Taviraj"/>
                        </a:rPr>
                        <a:t>Default</a:t>
                      </a:r>
                    </a:p>
                  </a:txBody>
                  <a:tcPr marL="68251" marR="68251" marT="31023" marB="31023" anchor="ctr">
                    <a:lnL>
                      <a:noFill/>
                    </a:lnL>
                    <a:lnR>
                      <a:noFill/>
                    </a:lnR>
                    <a:lnT>
                      <a:noFill/>
                    </a:lnT>
                    <a:lnB>
                      <a:noFill/>
                    </a:lnB>
                    <a:solidFill>
                      <a:srgbClr val="FCD3CC"/>
                    </a:solidFill>
                  </a:tcPr>
                </a:tc>
                <a:extLst>
                  <a:ext uri="{0D108BD9-81ED-4DB2-BD59-A6C34878D82A}">
                    <a16:rowId xmlns:a16="http://schemas.microsoft.com/office/drawing/2014/main" val="2358470585"/>
                  </a:ext>
                </a:extLst>
              </a:tr>
              <a:tr h="547217">
                <a:tc>
                  <a:txBody>
                    <a:bodyPr/>
                    <a:lstStyle/>
                    <a:p>
                      <a:r>
                        <a:rPr lang="fr-FR" sz="1500" dirty="0">
                          <a:effectLst/>
                          <a:latin typeface="Source Sans Pro" panose="020B0503030403020204" pitchFamily="34" charset="0"/>
                        </a:rPr>
                        <a:t>wrap</a:t>
                      </a:r>
                    </a:p>
                  </a:txBody>
                  <a:tcPr marL="68251" marR="68251" marT="31023" marB="31023" anchor="ctr">
                    <a:lnL>
                      <a:noFill/>
                    </a:lnL>
                    <a:lnR>
                      <a:noFill/>
                    </a:lnR>
                    <a:lnT>
                      <a:noFill/>
                    </a:lnT>
                    <a:lnB>
                      <a:noFill/>
                    </a:lnB>
                    <a:solidFill>
                      <a:srgbClr val="FBFBFB"/>
                    </a:solidFill>
                  </a:tcPr>
                </a:tc>
                <a:tc>
                  <a:txBody>
                    <a:bodyPr/>
                    <a:lstStyle/>
                    <a:p>
                      <a:r>
                        <a:rPr lang="en-US" sz="1500" dirty="0">
                          <a:effectLst/>
                          <a:latin typeface="Source Sans Pro" panose="020B0503030403020204" pitchFamily="34" charset="0"/>
                        </a:rPr>
                        <a:t>Enable/disable page wrapping for element </a:t>
                      </a:r>
                      <a:r>
                        <a:rPr lang="en-US" sz="1500" u="none" strike="noStrike" dirty="0">
                          <a:solidFill>
                            <a:srgbClr val="F22300"/>
                          </a:solidFill>
                          <a:effectLst/>
                          <a:latin typeface="Source Sans Pro" panose="020B0503030403020204" pitchFamily="34" charset="0"/>
                          <a:hlinkClick r:id="rId2"/>
                        </a:rPr>
                        <a:t>See more</a:t>
                      </a:r>
                      <a:endParaRPr lang="en-US"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Boolean</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true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212967285"/>
                  </a:ext>
                </a:extLst>
              </a:tr>
              <a:tr h="419296">
                <a:tc>
                  <a:txBody>
                    <a:bodyPr/>
                    <a:lstStyle/>
                    <a:p>
                      <a:r>
                        <a:rPr lang="fr-FR" sz="1500" dirty="0">
                          <a:effectLst/>
                          <a:latin typeface="Source Sans Pro" panose="020B0503030403020204" pitchFamily="34" charset="0"/>
                        </a:rPr>
                        <a:t>style</a:t>
                      </a:r>
                    </a:p>
                  </a:txBody>
                  <a:tcPr marL="68251" marR="68251" marT="31023" marB="31023" anchor="ctr">
                    <a:lnL>
                      <a:noFill/>
                    </a:lnL>
                    <a:lnR>
                      <a:noFill/>
                    </a:lnR>
                    <a:lnT>
                      <a:noFill/>
                    </a:lnT>
                    <a:lnB>
                      <a:noFill/>
                    </a:lnB>
                    <a:solidFill>
                      <a:srgbClr val="FFFFFF"/>
                    </a:solidFill>
                  </a:tcPr>
                </a:tc>
                <a:tc>
                  <a:txBody>
                    <a:bodyPr/>
                    <a:lstStyle/>
                    <a:p>
                      <a:r>
                        <a:rPr lang="en-US" sz="1500" dirty="0">
                          <a:effectLst/>
                          <a:latin typeface="Source Sans Pro" panose="020B0503030403020204" pitchFamily="34" charset="0"/>
                        </a:rPr>
                        <a:t>Defines view styles. </a:t>
                      </a:r>
                      <a:r>
                        <a:rPr lang="en-US" sz="1500" u="none" strike="noStrike" dirty="0">
                          <a:solidFill>
                            <a:srgbClr val="F22300"/>
                          </a:solidFill>
                          <a:effectLst/>
                          <a:latin typeface="Source Sans Pro" panose="020B0503030403020204" pitchFamily="34" charset="0"/>
                          <a:hlinkClick r:id="rId3"/>
                        </a:rPr>
                        <a:t>See more</a:t>
                      </a:r>
                      <a:endParaRPr lang="en-US"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dirty="0">
                          <a:effectLst/>
                          <a:latin typeface="Source Sans Pro" panose="020B0503030403020204" pitchFamily="34" charset="0"/>
                        </a:rPr>
                        <a:t>Object</a:t>
                      </a:r>
                      <a:r>
                        <a:rPr lang="fr-FR" sz="1500" dirty="0">
                          <a:effectLst/>
                          <a:latin typeface="Source Sans Pro" panose="020B0503030403020204" pitchFamily="34" charset="0"/>
                        </a:rPr>
                        <a:t>, </a:t>
                      </a:r>
                      <a:r>
                        <a:rPr lang="fr-FR" sz="1500" i="1" dirty="0">
                          <a:effectLst/>
                          <a:latin typeface="Source Sans Pro" panose="020B0503030403020204" pitchFamily="34" charset="0"/>
                        </a:rPr>
                        <a:t>Array</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dirty="0">
                          <a:effectLst/>
                          <a:latin typeface="Source Sans Pro" panose="020B0503030403020204" pitchFamily="34" charset="0"/>
                        </a:rPr>
                        <a:t>undefined</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val="3758728016"/>
                  </a:ext>
                </a:extLst>
              </a:tr>
              <a:tr h="675138">
                <a:tc>
                  <a:txBody>
                    <a:bodyPr/>
                    <a:lstStyle/>
                    <a:p>
                      <a:r>
                        <a:rPr lang="fr-FR" sz="1500" dirty="0">
                          <a:effectLst/>
                          <a:latin typeface="Source Sans Pro" panose="020B0503030403020204" pitchFamily="34" charset="0"/>
                        </a:rPr>
                        <a:t>render</a:t>
                      </a:r>
                    </a:p>
                  </a:txBody>
                  <a:tcPr marL="68251" marR="68251" marT="31023" marB="31023" anchor="ctr">
                    <a:lnL>
                      <a:noFill/>
                    </a:lnL>
                    <a:lnR>
                      <a:noFill/>
                    </a:lnR>
                    <a:lnT>
                      <a:noFill/>
                    </a:lnT>
                    <a:lnB>
                      <a:noFill/>
                    </a:lnB>
                    <a:solidFill>
                      <a:srgbClr val="FBFBFB"/>
                    </a:solidFill>
                  </a:tcPr>
                </a:tc>
                <a:tc>
                  <a:txBody>
                    <a:bodyPr/>
                    <a:lstStyle/>
                    <a:p>
                      <a:r>
                        <a:rPr lang="en-US" sz="1500" dirty="0">
                          <a:effectLst/>
                          <a:latin typeface="Source Sans Pro" panose="020B0503030403020204" pitchFamily="34" charset="0"/>
                        </a:rPr>
                        <a:t>Render dynamic content based on context </a:t>
                      </a:r>
                      <a:r>
                        <a:rPr lang="en-US" sz="1500" u="none" strike="noStrike" dirty="0">
                          <a:solidFill>
                            <a:srgbClr val="F22300"/>
                          </a:solidFill>
                          <a:effectLst/>
                          <a:latin typeface="Source Sans Pro" panose="020B0503030403020204" pitchFamily="34" charset="0"/>
                          <a:hlinkClick r:id="rId4"/>
                        </a:rPr>
                        <a:t>See more</a:t>
                      </a:r>
                      <a:endParaRPr lang="en-US"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Function</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undefined</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3525777573"/>
                  </a:ext>
                </a:extLst>
              </a:tr>
              <a:tr h="547217">
                <a:tc>
                  <a:txBody>
                    <a:bodyPr/>
                    <a:lstStyle/>
                    <a:p>
                      <a:r>
                        <a:rPr lang="fr-FR" sz="1500" dirty="0">
                          <a:effectLst/>
                          <a:latin typeface="Source Sans Pro" panose="020B0503030403020204" pitchFamily="34" charset="0"/>
                        </a:rPr>
                        <a:t>debug</a:t>
                      </a:r>
                    </a:p>
                  </a:txBody>
                  <a:tcPr marL="68251" marR="68251" marT="31023" marB="31023" anchor="ctr">
                    <a:lnL>
                      <a:noFill/>
                    </a:lnL>
                    <a:lnR>
                      <a:noFill/>
                    </a:lnR>
                    <a:lnT>
                      <a:noFill/>
                    </a:lnT>
                    <a:lnB>
                      <a:noFill/>
                    </a:lnB>
                    <a:solidFill>
                      <a:srgbClr val="FFFFFF"/>
                    </a:solidFill>
                  </a:tcPr>
                </a:tc>
                <a:tc>
                  <a:txBody>
                    <a:bodyPr/>
                    <a:lstStyle/>
                    <a:p>
                      <a:r>
                        <a:rPr lang="en-US" sz="1500" dirty="0">
                          <a:effectLst/>
                          <a:latin typeface="Source Sans Pro" panose="020B0503030403020204" pitchFamily="34" charset="0"/>
                        </a:rPr>
                        <a:t>Enables debug mode on view bounding box. </a:t>
                      </a:r>
                      <a:r>
                        <a:rPr lang="en-US" sz="1500" u="none" strike="noStrike" dirty="0">
                          <a:solidFill>
                            <a:srgbClr val="F22300"/>
                          </a:solidFill>
                          <a:effectLst/>
                          <a:latin typeface="Source Sans Pro" panose="020B0503030403020204" pitchFamily="34" charset="0"/>
                          <a:hlinkClick r:id="rId5"/>
                        </a:rPr>
                        <a:t>See more</a:t>
                      </a:r>
                      <a:endParaRPr lang="en-US"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dirty="0">
                          <a:effectLst/>
                          <a:latin typeface="Source Sans Pro" panose="020B0503030403020204" pitchFamily="34" charset="0"/>
                        </a:rPr>
                        <a:t>Boolean</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dirty="0">
                          <a:effectLst/>
                          <a:latin typeface="Source Sans Pro" panose="020B0503030403020204" pitchFamily="34" charset="0"/>
                        </a:rPr>
                        <a:t>false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val="2853748014"/>
                  </a:ext>
                </a:extLst>
              </a:tr>
              <a:tr h="675138">
                <a:tc>
                  <a:txBody>
                    <a:bodyPr/>
                    <a:lstStyle/>
                    <a:p>
                      <a:r>
                        <a:rPr lang="fr-FR" sz="1500" dirty="0">
                          <a:effectLst/>
                          <a:latin typeface="Source Sans Pro" panose="020B0503030403020204" pitchFamily="34" charset="0"/>
                        </a:rPr>
                        <a:t>fixed</a:t>
                      </a:r>
                    </a:p>
                  </a:txBody>
                  <a:tcPr marL="68251" marR="68251" marT="31023" marB="31023" anchor="ctr">
                    <a:lnL>
                      <a:noFill/>
                    </a:lnL>
                    <a:lnR>
                      <a:noFill/>
                    </a:lnR>
                    <a:lnT>
                      <a:noFill/>
                    </a:lnT>
                    <a:lnB>
                      <a:noFill/>
                    </a:lnB>
                    <a:solidFill>
                      <a:srgbClr val="FBFBFB"/>
                    </a:solidFill>
                  </a:tcPr>
                </a:tc>
                <a:tc>
                  <a:txBody>
                    <a:bodyPr/>
                    <a:lstStyle/>
                    <a:p>
                      <a:r>
                        <a:rPr lang="en-US" sz="1500" dirty="0">
                          <a:effectLst/>
                          <a:latin typeface="Source Sans Pro" panose="020B0503030403020204" pitchFamily="34" charset="0"/>
                        </a:rPr>
                        <a:t>Render component in all wrapped pages. </a:t>
                      </a:r>
                      <a:r>
                        <a:rPr lang="en-US" sz="1500" u="none" strike="noStrike" dirty="0">
                          <a:solidFill>
                            <a:srgbClr val="F22300"/>
                          </a:solidFill>
                          <a:effectLst/>
                          <a:latin typeface="Source Sans Pro" panose="020B0503030403020204" pitchFamily="34" charset="0"/>
                          <a:hlinkClick r:id="rId2"/>
                        </a:rPr>
                        <a:t>See more</a:t>
                      </a:r>
                      <a:endParaRPr lang="en-US"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Boolean</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false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val="1620679994"/>
                  </a:ext>
                </a:extLst>
              </a:tr>
            </a:tbl>
          </a:graphicData>
        </a:graphic>
      </p:graphicFrame>
    </p:spTree>
    <p:extLst>
      <p:ext uri="{BB962C8B-B14F-4D97-AF65-F5344CB8AC3E}">
        <p14:creationId xmlns:p14="http://schemas.microsoft.com/office/powerpoint/2010/main" val="11749387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602AEB-F6DB-4EDE-9AC8-E689A9B7AD77}"/>
              </a:ext>
            </a:extLst>
          </p:cNvPr>
          <p:cNvSpPr>
            <a:spLocks noGrp="1"/>
          </p:cNvSpPr>
          <p:nvPr>
            <p:ph type="title"/>
          </p:nvPr>
        </p:nvSpPr>
        <p:spPr/>
        <p:txBody>
          <a:bodyPr/>
          <a:lstStyle/>
          <a:p>
            <a:r>
              <a:rPr lang="fr-FR" dirty="0"/>
              <a:t>Pdf Image</a:t>
            </a:r>
          </a:p>
        </p:txBody>
      </p:sp>
      <p:sp>
        <p:nvSpPr>
          <p:cNvPr id="3" name="Espace réservé du contenu 2">
            <a:extLst>
              <a:ext uri="{FF2B5EF4-FFF2-40B4-BE49-F238E27FC236}">
                <a16:creationId xmlns:a16="http://schemas.microsoft.com/office/drawing/2014/main" id="{924F3945-0C22-4DC3-AFC7-CF3FE31C940D}"/>
              </a:ext>
            </a:extLst>
          </p:cNvPr>
          <p:cNvSpPr>
            <a:spLocks noGrp="1"/>
          </p:cNvSpPr>
          <p:nvPr>
            <p:ph idx="1"/>
          </p:nvPr>
        </p:nvSpPr>
        <p:spPr/>
        <p:txBody>
          <a:bodyPr/>
          <a:lstStyle/>
          <a:p>
            <a:r>
              <a:rPr lang="fr-FR" dirty="0"/>
              <a:t>Conteneur </a:t>
            </a:r>
            <a:r>
              <a:rPr lang="fr-FR" b="1" i="1" dirty="0"/>
              <a:t>Image</a:t>
            </a:r>
            <a:r>
              <a:rPr lang="fr-FR" dirty="0"/>
              <a:t> pour tous les jpg/png et base64</a:t>
            </a:r>
          </a:p>
          <a:p>
            <a:pPr lvl="1"/>
            <a:r>
              <a:rPr lang="fr-FR" dirty="0"/>
              <a:t>La prop src/source peut prendre différentes formes (cf. notes)</a:t>
            </a:r>
          </a:p>
        </p:txBody>
      </p:sp>
      <p:graphicFrame>
        <p:nvGraphicFramePr>
          <p:cNvPr id="4" name="Tableau 3">
            <a:extLst>
              <a:ext uri="{FF2B5EF4-FFF2-40B4-BE49-F238E27FC236}">
                <a16:creationId xmlns:a16="http://schemas.microsoft.com/office/drawing/2014/main" id="{9B598993-76F3-4833-81DB-1890CBCE0354}"/>
              </a:ext>
            </a:extLst>
          </p:cNvPr>
          <p:cNvGraphicFramePr>
            <a:graphicFrameLocks noGrp="1"/>
          </p:cNvGraphicFramePr>
          <p:nvPr>
            <p:extLst>
              <p:ext uri="{D42A27DB-BD31-4B8C-83A1-F6EECF244321}">
                <p14:modId xmlns:p14="http://schemas.microsoft.com/office/powerpoint/2010/main" val="1079919520"/>
              </p:ext>
            </p:extLst>
          </p:nvPr>
        </p:nvGraphicFramePr>
        <p:xfrm>
          <a:off x="765544" y="2695460"/>
          <a:ext cx="10728252" cy="2627094"/>
        </p:xfrm>
        <a:graphic>
          <a:graphicData uri="http://schemas.openxmlformats.org/drawingml/2006/table">
            <a:tbl>
              <a:tblPr/>
              <a:tblGrid>
                <a:gridCol w="1254642">
                  <a:extLst>
                    <a:ext uri="{9D8B030D-6E8A-4147-A177-3AD203B41FA5}">
                      <a16:colId xmlns:a16="http://schemas.microsoft.com/office/drawing/2014/main" val="1803660175"/>
                    </a:ext>
                  </a:extLst>
                </a:gridCol>
                <a:gridCol w="4933507">
                  <a:extLst>
                    <a:ext uri="{9D8B030D-6E8A-4147-A177-3AD203B41FA5}">
                      <a16:colId xmlns:a16="http://schemas.microsoft.com/office/drawing/2014/main" val="1973792248"/>
                    </a:ext>
                  </a:extLst>
                </a:gridCol>
                <a:gridCol w="2424223">
                  <a:extLst>
                    <a:ext uri="{9D8B030D-6E8A-4147-A177-3AD203B41FA5}">
                      <a16:colId xmlns:a16="http://schemas.microsoft.com/office/drawing/2014/main" val="1016457110"/>
                    </a:ext>
                  </a:extLst>
                </a:gridCol>
                <a:gridCol w="2115880">
                  <a:extLst>
                    <a:ext uri="{9D8B030D-6E8A-4147-A177-3AD203B41FA5}">
                      <a16:colId xmlns:a16="http://schemas.microsoft.com/office/drawing/2014/main" val="1655637544"/>
                    </a:ext>
                  </a:extLst>
                </a:gridCol>
              </a:tblGrid>
              <a:tr h="188164">
                <a:tc>
                  <a:txBody>
                    <a:bodyPr/>
                    <a:lstStyle/>
                    <a:p>
                      <a:pPr algn="l"/>
                      <a:r>
                        <a:rPr lang="fr-FR" sz="1600" dirty="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600"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600" dirty="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600" dirty="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val="936331639"/>
                  </a:ext>
                </a:extLst>
              </a:tr>
              <a:tr h="335423">
                <a:tc>
                  <a:txBody>
                    <a:bodyPr/>
                    <a:lstStyle/>
                    <a:p>
                      <a:r>
                        <a:rPr lang="fr-FR" sz="1600" dirty="0">
                          <a:effectLst/>
                          <a:latin typeface="Source Sans Pro" panose="020B0503030403020204" pitchFamily="34" charset="0"/>
                        </a:rPr>
                        <a:t>src</a:t>
                      </a:r>
                    </a:p>
                  </a:txBody>
                  <a:tcPr marL="83820" marR="83820" marT="38100" marB="38100" anchor="ctr">
                    <a:lnL>
                      <a:noFill/>
                    </a:lnL>
                    <a:lnR>
                      <a:noFill/>
                    </a:lnR>
                    <a:lnT>
                      <a:noFill/>
                    </a:lnT>
                    <a:lnB>
                      <a:noFill/>
                    </a:lnB>
                    <a:solidFill>
                      <a:srgbClr val="FBFBFB"/>
                    </a:solidFill>
                  </a:tcPr>
                </a:tc>
                <a:tc>
                  <a:txBody>
                    <a:bodyPr/>
                    <a:lstStyle/>
                    <a:p>
                      <a:r>
                        <a:rPr lang="en-US" sz="1600" dirty="0">
                          <a:effectLst/>
                          <a:latin typeface="Source Sans Pro" panose="020B0503030403020204" pitchFamily="34" charset="0"/>
                        </a:rPr>
                        <a:t>Source of the image </a:t>
                      </a:r>
                      <a:r>
                        <a:rPr lang="en-US" sz="1600" u="none" strike="noStrike" dirty="0">
                          <a:solidFill>
                            <a:srgbClr val="F22300"/>
                          </a:solidFill>
                          <a:effectLst/>
                          <a:latin typeface="Source Sans Pro" panose="020B0503030403020204" pitchFamily="34" charset="0"/>
                          <a:hlinkClick r:id="rId3"/>
                        </a:rPr>
                        <a:t>See Source object</a:t>
                      </a:r>
                      <a:endParaRPr lang="en-US"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dirty="0">
                          <a:effectLst/>
                          <a:latin typeface="Source Sans Pro" panose="020B0503030403020204" pitchFamily="34" charset="0"/>
                        </a:rPr>
                        <a:t>Source object</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dirty="0">
                          <a:effectLst/>
                          <a:latin typeface="Source Sans Pro" panose="020B0503030403020204" pitchFamily="34" charset="0"/>
                        </a:rPr>
                        <a:t>undefined</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217271109"/>
                  </a:ext>
                </a:extLst>
              </a:tr>
              <a:tr h="335423">
                <a:tc>
                  <a:txBody>
                    <a:bodyPr/>
                    <a:lstStyle/>
                    <a:p>
                      <a:r>
                        <a:rPr lang="fr-FR" sz="1600" dirty="0">
                          <a:effectLst/>
                          <a:latin typeface="Source Sans Pro" panose="020B0503030403020204" pitchFamily="34" charset="0"/>
                        </a:rPr>
                        <a:t>source</a:t>
                      </a:r>
                    </a:p>
                  </a:txBody>
                  <a:tcPr marL="83820" marR="83820" marT="38100" marB="38100" anchor="ctr">
                    <a:lnL>
                      <a:noFill/>
                    </a:lnL>
                    <a:lnR>
                      <a:noFill/>
                    </a:lnR>
                    <a:lnT>
                      <a:noFill/>
                    </a:lnT>
                    <a:lnB>
                      <a:noFill/>
                    </a:lnB>
                    <a:solidFill>
                      <a:srgbClr val="FFFFFF"/>
                    </a:solidFill>
                  </a:tcPr>
                </a:tc>
                <a:tc>
                  <a:txBody>
                    <a:bodyPr/>
                    <a:lstStyle/>
                    <a:p>
                      <a:r>
                        <a:rPr lang="en-US" sz="1600" dirty="0">
                          <a:effectLst/>
                          <a:latin typeface="Source Sans Pro" panose="020B0503030403020204" pitchFamily="34" charset="0"/>
                        </a:rPr>
                        <a:t>Alias of </a:t>
                      </a:r>
                      <a:r>
                        <a:rPr lang="en-US" sz="1600" i="1" dirty="0">
                          <a:effectLst/>
                          <a:latin typeface="Source Sans Pro" panose="020B0503030403020204" pitchFamily="34" charset="0"/>
                        </a:rPr>
                        <a:t>src</a:t>
                      </a:r>
                      <a:r>
                        <a:rPr lang="en-US" sz="1600" dirty="0">
                          <a:effectLst/>
                          <a:latin typeface="Source Sans Pro" panose="020B0503030403020204" pitchFamily="34" charset="0"/>
                        </a:rPr>
                        <a:t> </a:t>
                      </a:r>
                      <a:r>
                        <a:rPr lang="en-US" sz="1600" u="none" strike="noStrike" dirty="0">
                          <a:solidFill>
                            <a:srgbClr val="F22300"/>
                          </a:solidFill>
                          <a:effectLst/>
                          <a:latin typeface="Source Sans Pro" panose="020B0503030403020204" pitchFamily="34" charset="0"/>
                          <a:hlinkClick r:id="rId3"/>
                        </a:rPr>
                        <a:t>See Source object</a:t>
                      </a:r>
                      <a:endParaRPr lang="en-US"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a:effectLst/>
                          <a:latin typeface="Source Sans Pro" panose="020B0503030403020204" pitchFamily="34" charset="0"/>
                        </a:rPr>
                        <a:t>Source object</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a:effectLst/>
                          <a:latin typeface="Source Sans Pro" panose="020B0503030403020204" pitchFamily="34" charset="0"/>
                        </a:rPr>
                        <a:t>undefined</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4006716178"/>
                  </a:ext>
                </a:extLst>
              </a:tr>
              <a:tr h="335423">
                <a:tc>
                  <a:txBody>
                    <a:bodyPr/>
                    <a:lstStyle/>
                    <a:p>
                      <a:r>
                        <a:rPr lang="fr-FR" sz="1600" dirty="0">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en-US" sz="1600" dirty="0">
                          <a:effectLst/>
                          <a:latin typeface="Source Sans Pro" panose="020B0503030403020204" pitchFamily="34" charset="0"/>
                        </a:rPr>
                        <a:t>Defines view styles. </a:t>
                      </a:r>
                      <a:r>
                        <a:rPr lang="en-US" sz="1600" u="none" strike="noStrike" dirty="0">
                          <a:solidFill>
                            <a:srgbClr val="F22300"/>
                          </a:solidFill>
                          <a:effectLst/>
                          <a:latin typeface="Source Sans Pro" panose="020B0503030403020204" pitchFamily="34" charset="0"/>
                          <a:hlinkClick r:id="rId4"/>
                        </a:rPr>
                        <a:t>See more</a:t>
                      </a:r>
                      <a:endParaRPr lang="en-US"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dirty="0">
                          <a:effectLst/>
                          <a:latin typeface="Source Sans Pro" panose="020B0503030403020204" pitchFamily="34" charset="0"/>
                        </a:rPr>
                        <a:t>Object</a:t>
                      </a:r>
                      <a:r>
                        <a:rPr lang="fr-FR" sz="1600" dirty="0">
                          <a:effectLst/>
                          <a:latin typeface="Source Sans Pro" panose="020B0503030403020204" pitchFamily="34" charset="0"/>
                        </a:rPr>
                        <a:t>, </a:t>
                      </a:r>
                      <a:r>
                        <a:rPr lang="fr-FR" sz="1600" i="1" dirty="0">
                          <a:effectLst/>
                          <a:latin typeface="Source Sans Pro" panose="020B0503030403020204" pitchFamily="34" charset="0"/>
                        </a:rPr>
                        <a:t>Array</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dirty="0">
                          <a:effectLst/>
                          <a:latin typeface="Source Sans Pro" panose="020B0503030403020204" pitchFamily="34" charset="0"/>
                        </a:rPr>
                        <a:t>undefined</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2958124704"/>
                  </a:ext>
                </a:extLst>
              </a:tr>
              <a:tr h="482681">
                <a:tc>
                  <a:txBody>
                    <a:bodyPr/>
                    <a:lstStyle/>
                    <a:p>
                      <a:r>
                        <a:rPr lang="fr-FR" sz="1600" dirty="0">
                          <a:effectLst/>
                          <a:latin typeface="Source Sans Pro" panose="020B0503030403020204" pitchFamily="34" charset="0"/>
                        </a:rPr>
                        <a:t>debug</a:t>
                      </a:r>
                    </a:p>
                  </a:txBody>
                  <a:tcPr marL="83820" marR="83820" marT="38100" marB="38100" anchor="ctr">
                    <a:lnL>
                      <a:noFill/>
                    </a:lnL>
                    <a:lnR>
                      <a:noFill/>
                    </a:lnR>
                    <a:lnT>
                      <a:noFill/>
                    </a:lnT>
                    <a:lnB>
                      <a:noFill/>
                    </a:lnB>
                    <a:solidFill>
                      <a:srgbClr val="FFFFFF"/>
                    </a:solidFill>
                  </a:tcPr>
                </a:tc>
                <a:tc>
                  <a:txBody>
                    <a:bodyPr/>
                    <a:lstStyle/>
                    <a:p>
                      <a:r>
                        <a:rPr lang="en-US" sz="1600" dirty="0">
                          <a:effectLst/>
                          <a:latin typeface="Source Sans Pro" panose="020B0503030403020204" pitchFamily="34" charset="0"/>
                        </a:rPr>
                        <a:t>Enables debug mode on view bounding box. </a:t>
                      </a:r>
                      <a:r>
                        <a:rPr lang="en-US" sz="1600" u="none" strike="noStrike" dirty="0">
                          <a:solidFill>
                            <a:srgbClr val="F22300"/>
                          </a:solidFill>
                          <a:effectLst/>
                          <a:latin typeface="Source Sans Pro" panose="020B0503030403020204" pitchFamily="34" charset="0"/>
                          <a:hlinkClick r:id="rId5"/>
                        </a:rPr>
                        <a:t>See more</a:t>
                      </a:r>
                      <a:endParaRPr lang="en-US"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a:effectLst/>
                          <a:latin typeface="Source Sans Pro" panose="020B0503030403020204" pitchFamily="34" charset="0"/>
                        </a:rPr>
                        <a:t>Boolean</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a:effectLst/>
                          <a:latin typeface="Source Sans Pro" panose="020B0503030403020204" pitchFamily="34" charset="0"/>
                        </a:rPr>
                        <a:t>false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3942395341"/>
                  </a:ext>
                </a:extLst>
              </a:tr>
              <a:tr h="335423">
                <a:tc>
                  <a:txBody>
                    <a:bodyPr/>
                    <a:lstStyle/>
                    <a:p>
                      <a:r>
                        <a:rPr lang="fr-FR" sz="1600" dirty="0">
                          <a:effectLst/>
                          <a:latin typeface="Source Sans Pro" panose="020B0503030403020204" pitchFamily="34" charset="0"/>
                        </a:rPr>
                        <a:t>fixed</a:t>
                      </a:r>
                    </a:p>
                  </a:txBody>
                  <a:tcPr marL="83820" marR="83820" marT="38100" marB="38100" anchor="ctr">
                    <a:lnL>
                      <a:noFill/>
                    </a:lnL>
                    <a:lnR>
                      <a:noFill/>
                    </a:lnR>
                    <a:lnT>
                      <a:noFill/>
                    </a:lnT>
                    <a:lnB>
                      <a:noFill/>
                    </a:lnB>
                    <a:solidFill>
                      <a:srgbClr val="FBFBFB"/>
                    </a:solidFill>
                  </a:tcPr>
                </a:tc>
                <a:tc>
                  <a:txBody>
                    <a:bodyPr/>
                    <a:lstStyle/>
                    <a:p>
                      <a:r>
                        <a:rPr lang="en-US" sz="1600" dirty="0">
                          <a:effectLst/>
                          <a:latin typeface="Source Sans Pro" panose="020B0503030403020204" pitchFamily="34" charset="0"/>
                        </a:rPr>
                        <a:t>Renders component in all wrapped pages. </a:t>
                      </a:r>
                      <a:r>
                        <a:rPr lang="en-US" sz="1600" u="none" strike="noStrike" dirty="0">
                          <a:solidFill>
                            <a:srgbClr val="F22300"/>
                          </a:solidFill>
                          <a:effectLst/>
                          <a:latin typeface="Source Sans Pro" panose="020B0503030403020204" pitchFamily="34" charset="0"/>
                          <a:hlinkClick r:id="rId6"/>
                        </a:rPr>
                        <a:t>See more</a:t>
                      </a:r>
                      <a:endParaRPr lang="en-US"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dirty="0">
                          <a:effectLst/>
                          <a:latin typeface="Source Sans Pro" panose="020B0503030403020204" pitchFamily="34" charset="0"/>
                        </a:rPr>
                        <a:t>Boolean</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dirty="0">
                          <a:effectLst/>
                          <a:latin typeface="Source Sans Pro" panose="020B0503030403020204" pitchFamily="34" charset="0"/>
                        </a:rPr>
                        <a:t>false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val="4064857215"/>
                  </a:ext>
                </a:extLst>
              </a:tr>
              <a:tr h="482681">
                <a:tc>
                  <a:txBody>
                    <a:bodyPr/>
                    <a:lstStyle/>
                    <a:p>
                      <a:r>
                        <a:rPr lang="fr-FR" sz="1600" dirty="0">
                          <a:effectLst/>
                          <a:latin typeface="Source Sans Pro" panose="020B0503030403020204" pitchFamily="34" charset="0"/>
                        </a:rPr>
                        <a:t>cache</a:t>
                      </a:r>
                    </a:p>
                  </a:txBody>
                  <a:tcPr marL="83820" marR="83820" marT="38100" marB="38100" anchor="ctr">
                    <a:lnL>
                      <a:noFill/>
                    </a:lnL>
                    <a:lnR>
                      <a:noFill/>
                    </a:lnR>
                    <a:lnT>
                      <a:noFill/>
                    </a:lnT>
                    <a:lnB>
                      <a:noFill/>
                    </a:lnB>
                    <a:solidFill>
                      <a:srgbClr val="FFFFFF"/>
                    </a:solidFill>
                  </a:tcPr>
                </a:tc>
                <a:tc>
                  <a:txBody>
                    <a:bodyPr/>
                    <a:lstStyle/>
                    <a:p>
                      <a:r>
                        <a:rPr lang="en-US" sz="1600" dirty="0">
                          <a:effectLst/>
                          <a:latin typeface="Source Sans Pro" panose="020B0503030403020204" pitchFamily="34" charset="0"/>
                        </a:rPr>
                        <a:t>Enables image caching between consecutive renders</a:t>
                      </a:r>
                    </a:p>
                  </a:txBody>
                  <a:tcPr marL="83820" marR="83820" marT="38100" marB="38100" anchor="ctr">
                    <a:lnL>
                      <a:noFill/>
                    </a:lnL>
                    <a:lnR>
                      <a:noFill/>
                    </a:lnR>
                    <a:lnT>
                      <a:noFill/>
                    </a:lnT>
                    <a:lnB>
                      <a:noFill/>
                    </a:lnB>
                    <a:solidFill>
                      <a:srgbClr val="FFFFFF"/>
                    </a:solidFill>
                  </a:tcPr>
                </a:tc>
                <a:tc>
                  <a:txBody>
                    <a:bodyPr/>
                    <a:lstStyle/>
                    <a:p>
                      <a:r>
                        <a:rPr lang="fr-FR" sz="1600" i="1" dirty="0">
                          <a:effectLst/>
                          <a:latin typeface="Source Sans Pro" panose="020B0503030403020204" pitchFamily="34" charset="0"/>
                        </a:rPr>
                        <a:t>Boolean</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a:effectLst/>
                          <a:latin typeface="Source Sans Pro" panose="020B0503030403020204" pitchFamily="34" charset="0"/>
                        </a:rPr>
                        <a:t>true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val="2543875711"/>
                  </a:ext>
                </a:extLst>
              </a:tr>
            </a:tbl>
          </a:graphicData>
        </a:graphic>
      </p:graphicFrame>
    </p:spTree>
    <p:extLst>
      <p:ext uri="{BB962C8B-B14F-4D97-AF65-F5344CB8AC3E}">
        <p14:creationId xmlns:p14="http://schemas.microsoft.com/office/powerpoint/2010/main" val="15212245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45ED26-6656-4065-969E-4E919F3BB5DF}"/>
              </a:ext>
            </a:extLst>
          </p:cNvPr>
          <p:cNvSpPr>
            <a:spLocks noGrp="1"/>
          </p:cNvSpPr>
          <p:nvPr>
            <p:ph type="title"/>
          </p:nvPr>
        </p:nvSpPr>
        <p:spPr/>
        <p:txBody>
          <a:bodyPr/>
          <a:lstStyle/>
          <a:p>
            <a:r>
              <a:rPr lang="fr-FR" dirty="0"/>
              <a:t>Pdf Text / Link / Note</a:t>
            </a:r>
          </a:p>
        </p:txBody>
      </p:sp>
      <p:sp>
        <p:nvSpPr>
          <p:cNvPr id="3" name="Espace réservé du contenu 2">
            <a:extLst>
              <a:ext uri="{FF2B5EF4-FFF2-40B4-BE49-F238E27FC236}">
                <a16:creationId xmlns:a16="http://schemas.microsoft.com/office/drawing/2014/main" id="{6E4F5B34-4C34-4D30-9DDE-E048649041B4}"/>
              </a:ext>
            </a:extLst>
          </p:cNvPr>
          <p:cNvSpPr>
            <a:spLocks noGrp="1"/>
          </p:cNvSpPr>
          <p:nvPr>
            <p:ph idx="1"/>
          </p:nvPr>
        </p:nvSpPr>
        <p:spPr/>
        <p:txBody>
          <a:bodyPr/>
          <a:lstStyle/>
          <a:p>
            <a:r>
              <a:rPr lang="fr-FR" dirty="0"/>
              <a:t>Text permet de définir un flux de texte</a:t>
            </a:r>
          </a:p>
          <a:p>
            <a:pPr lvl="2"/>
            <a:r>
              <a:rPr lang="fr-FR" dirty="0">
                <a:hlinkClick r:id="rId2"/>
              </a:rPr>
              <a:t>https://react-pdf.org/components#text</a:t>
            </a:r>
            <a:endParaRPr lang="fr-FR" dirty="0"/>
          </a:p>
          <a:p>
            <a:pPr lvl="2"/>
            <a:endParaRPr lang="fr-FR" dirty="0"/>
          </a:p>
          <a:p>
            <a:r>
              <a:rPr lang="fr-FR" dirty="0"/>
              <a:t>Link permet la création de liens</a:t>
            </a:r>
          </a:p>
          <a:p>
            <a:pPr lvl="1"/>
            <a:r>
              <a:rPr lang="fr-FR" dirty="0"/>
              <a:t>La prop src permet de donner le chemin du liens</a:t>
            </a:r>
          </a:p>
          <a:p>
            <a:pPr lvl="2"/>
            <a:r>
              <a:rPr lang="fr-FR" dirty="0">
                <a:hlinkClick r:id="rId3"/>
              </a:rPr>
              <a:t>https://react-pdf.org/components#link</a:t>
            </a:r>
            <a:endParaRPr lang="fr-FR" dirty="0"/>
          </a:p>
          <a:p>
            <a:endParaRPr lang="fr-FR" dirty="0"/>
          </a:p>
          <a:p>
            <a:r>
              <a:rPr lang="fr-FR" dirty="0"/>
              <a:t>Note permet une annotation dans le document</a:t>
            </a:r>
          </a:p>
          <a:p>
            <a:pPr lvl="2"/>
            <a:r>
              <a:rPr lang="fr-FR" dirty="0">
                <a:hlinkClick r:id="rId4"/>
              </a:rPr>
              <a:t>https://react-pdf.org/components#note</a:t>
            </a:r>
            <a:endParaRPr lang="fr-FR" dirty="0"/>
          </a:p>
          <a:p>
            <a:pPr lvl="2"/>
            <a:endParaRPr lang="fr-FR" dirty="0"/>
          </a:p>
        </p:txBody>
      </p:sp>
    </p:spTree>
    <p:extLst>
      <p:ext uri="{BB962C8B-B14F-4D97-AF65-F5344CB8AC3E}">
        <p14:creationId xmlns:p14="http://schemas.microsoft.com/office/powerpoint/2010/main" val="41102026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B4E72F-4953-4DBC-A98B-7B48FCADE683}"/>
              </a:ext>
            </a:extLst>
          </p:cNvPr>
          <p:cNvSpPr>
            <a:spLocks noGrp="1"/>
          </p:cNvSpPr>
          <p:nvPr>
            <p:ph type="title"/>
          </p:nvPr>
        </p:nvSpPr>
        <p:spPr/>
        <p:txBody>
          <a:bodyPr/>
          <a:lstStyle/>
          <a:p>
            <a:r>
              <a:rPr lang="fr-FR" dirty="0"/>
              <a:t>Pdf et les dessins</a:t>
            </a:r>
          </a:p>
        </p:txBody>
      </p:sp>
      <p:sp>
        <p:nvSpPr>
          <p:cNvPr id="3" name="Espace réservé du contenu 2">
            <a:extLst>
              <a:ext uri="{FF2B5EF4-FFF2-40B4-BE49-F238E27FC236}">
                <a16:creationId xmlns:a16="http://schemas.microsoft.com/office/drawing/2014/main" id="{FBC514AD-CCB1-46F8-9747-937285A106EF}"/>
              </a:ext>
            </a:extLst>
          </p:cNvPr>
          <p:cNvSpPr>
            <a:spLocks noGrp="1"/>
          </p:cNvSpPr>
          <p:nvPr>
            <p:ph idx="1"/>
          </p:nvPr>
        </p:nvSpPr>
        <p:spPr/>
        <p:txBody>
          <a:bodyPr/>
          <a:lstStyle/>
          <a:p>
            <a:r>
              <a:rPr lang="fr-FR" dirty="0"/>
              <a:t>Il existe 2 façons de dessiner dans un pdf </a:t>
            </a:r>
          </a:p>
          <a:p>
            <a:pPr lvl="1"/>
            <a:endParaRPr lang="fr-FR" dirty="0"/>
          </a:p>
          <a:p>
            <a:pPr lvl="1"/>
            <a:r>
              <a:rPr lang="fr-FR" dirty="0"/>
              <a:t>Svg </a:t>
            </a:r>
            <a:r>
              <a:rPr lang="fr-FR" sz="1600" dirty="0"/>
              <a:t>&lt;Svg&gt;</a:t>
            </a:r>
          </a:p>
          <a:p>
            <a:pPr lvl="2"/>
            <a:r>
              <a:rPr lang="fr-FR" dirty="0"/>
              <a:t>Naturellement pris dans react et sans changement ni conteneur dans @react-pdf</a:t>
            </a:r>
          </a:p>
          <a:p>
            <a:pPr lvl="2"/>
            <a:endParaRPr lang="fr-FR" dirty="0"/>
          </a:p>
          <a:p>
            <a:pPr lvl="1"/>
            <a:endParaRPr lang="fr-FR" dirty="0"/>
          </a:p>
          <a:p>
            <a:pPr lvl="1"/>
            <a:r>
              <a:rPr lang="fr-FR" dirty="0"/>
              <a:t>Canvas </a:t>
            </a:r>
            <a:r>
              <a:rPr lang="fr-FR" sz="1400" dirty="0"/>
              <a:t>&lt;Canvas&gt;</a:t>
            </a:r>
          </a:p>
          <a:p>
            <a:pPr lvl="2"/>
            <a:r>
              <a:rPr lang="fr-FR" dirty="0"/>
              <a:t>La props </a:t>
            </a:r>
            <a:r>
              <a:rPr lang="fr-FR" i="1" dirty="0"/>
              <a:t>paint</a:t>
            </a:r>
            <a:r>
              <a:rPr lang="fr-FR" dirty="0"/>
              <a:t> permet de fournir la fonction de dessins qui sera associée à l’espace de dessin</a:t>
            </a:r>
          </a:p>
          <a:p>
            <a:pPr lvl="2"/>
            <a:r>
              <a:rPr lang="fr-FR" sz="1800" dirty="0">
                <a:hlinkClick r:id="rId2"/>
              </a:rPr>
              <a:t>https://react-pdf.org/components#canvas</a:t>
            </a:r>
            <a:endParaRPr lang="fr-FR" sz="1800" dirty="0"/>
          </a:p>
          <a:p>
            <a:pPr lvl="2"/>
            <a:endParaRPr lang="fr-FR" sz="1200" dirty="0"/>
          </a:p>
        </p:txBody>
      </p:sp>
    </p:spTree>
    <p:extLst>
      <p:ext uri="{BB962C8B-B14F-4D97-AF65-F5344CB8AC3E}">
        <p14:creationId xmlns:p14="http://schemas.microsoft.com/office/powerpoint/2010/main" val="119190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Windows </a:t>
            </a:r>
            <a:r>
              <a:rPr lang="fr-FR" b="1" dirty="0"/>
              <a:t>A</a:t>
            </a:r>
            <a:r>
              <a:rPr lang="fr-FR" dirty="0"/>
              <a:t>pache </a:t>
            </a:r>
            <a:r>
              <a:rPr lang="fr-FR" b="1" dirty="0"/>
              <a:t>M</a:t>
            </a:r>
            <a:r>
              <a:rPr lang="fr-FR" dirty="0"/>
              <a:t>ysql </a:t>
            </a:r>
            <a:r>
              <a:rPr lang="fr-FR" b="1" dirty="0"/>
              <a:t>P</a:t>
            </a:r>
            <a:r>
              <a:rPr lang="fr-FR" dirty="0"/>
              <a:t>hp </a:t>
            </a:r>
          </a:p>
        </p:txBody>
      </p:sp>
      <p:sp>
        <p:nvSpPr>
          <p:cNvPr id="3" name="Espace réservé du texte 2"/>
          <p:cNvSpPr>
            <a:spLocks noGrp="1"/>
          </p:cNvSpPr>
          <p:nvPr>
            <p:ph type="body" idx="1"/>
          </p:nvPr>
        </p:nvSpPr>
        <p:spPr/>
        <p:txBody>
          <a:bodyPr/>
          <a:lstStyle/>
          <a:p>
            <a:pPr algn="r"/>
            <a:r>
              <a:rPr lang="fr-FR" dirty="0"/>
              <a:t>WAMP </a:t>
            </a:r>
          </a:p>
        </p:txBody>
      </p:sp>
      <p:sp>
        <p:nvSpPr>
          <p:cNvPr id="4" name="Espace réservé du contenu 3"/>
          <p:cNvSpPr>
            <a:spLocks noGrp="1"/>
          </p:cNvSpPr>
          <p:nvPr>
            <p:ph sz="half" idx="2"/>
          </p:nvPr>
        </p:nvSpPr>
        <p:spPr/>
        <p:txBody>
          <a:bodyPr/>
          <a:lstStyle/>
          <a:p>
            <a:r>
              <a:rPr lang="fr-FR" dirty="0"/>
              <a:t>Gratuit, pour le dev rapide à mettre en  œuvre</a:t>
            </a:r>
          </a:p>
          <a:p>
            <a:endParaRPr lang="fr-FR" dirty="0"/>
          </a:p>
          <a:p>
            <a:endParaRPr lang="fr-FR" dirty="0"/>
          </a:p>
          <a:p>
            <a:r>
              <a:rPr lang="fr-FR" dirty="0"/>
              <a:t>Mdp root mysql: «»</a:t>
            </a:r>
          </a:p>
        </p:txBody>
      </p:sp>
      <p:sp>
        <p:nvSpPr>
          <p:cNvPr id="5" name="Espace réservé du texte 4"/>
          <p:cNvSpPr>
            <a:spLocks noGrp="1"/>
          </p:cNvSpPr>
          <p:nvPr>
            <p:ph type="body" sz="quarter" idx="3"/>
          </p:nvPr>
        </p:nvSpPr>
        <p:spPr/>
        <p:txBody>
          <a:bodyPr/>
          <a:lstStyle/>
          <a:p>
            <a:r>
              <a:rPr lang="fr-FR" dirty="0"/>
              <a:t>XAMPP</a:t>
            </a:r>
          </a:p>
        </p:txBody>
      </p:sp>
      <p:sp>
        <p:nvSpPr>
          <p:cNvPr id="6" name="Espace réservé du contenu 5"/>
          <p:cNvSpPr>
            <a:spLocks noGrp="1"/>
          </p:cNvSpPr>
          <p:nvPr>
            <p:ph sz="quarter" idx="4"/>
          </p:nvPr>
        </p:nvSpPr>
        <p:spPr/>
        <p:txBody>
          <a:bodyPr/>
          <a:lstStyle/>
          <a:p>
            <a:r>
              <a:rPr lang="fr-FR" dirty="0"/>
              <a:t>Gratuit, pour le dev rapide à mettre en  œuvre</a:t>
            </a:r>
          </a:p>
          <a:p>
            <a:r>
              <a:rPr lang="fr-FR" dirty="0"/>
              <a:t>Multiplateformes </a:t>
            </a:r>
            <a:r>
              <a:rPr lang="fr-FR" sz="1200" dirty="0"/>
              <a:t>(linux osx win)</a:t>
            </a:r>
            <a:endParaRPr lang="fr-FR" dirty="0"/>
          </a:p>
          <a:p>
            <a:endParaRPr lang="fr-FR" dirty="0"/>
          </a:p>
          <a:p>
            <a:endParaRPr lang="fr-FR" dirty="0"/>
          </a:p>
          <a:p>
            <a:r>
              <a:rPr lang="fr-FR" dirty="0"/>
              <a:t>Mdp root mysql: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a16="http://schemas.microsoft.com/office/drawing/2014/main"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FEEA52-6450-400B-A500-E49ABCDED428}"/>
              </a:ext>
            </a:extLst>
          </p:cNvPr>
          <p:cNvSpPr>
            <a:spLocks noGrp="1"/>
          </p:cNvSpPr>
          <p:nvPr>
            <p:ph type="title"/>
          </p:nvPr>
        </p:nvSpPr>
        <p:spPr/>
        <p:txBody>
          <a:bodyPr/>
          <a:lstStyle/>
          <a:p>
            <a:r>
              <a:rPr lang="fr-FR" dirty="0"/>
              <a:t>@react-pdf mise en œuvre sous CRA</a:t>
            </a:r>
          </a:p>
        </p:txBody>
      </p:sp>
      <p:sp>
        <p:nvSpPr>
          <p:cNvPr id="3" name="Espace réservé du contenu 2">
            <a:extLst>
              <a:ext uri="{FF2B5EF4-FFF2-40B4-BE49-F238E27FC236}">
                <a16:creationId xmlns:a16="http://schemas.microsoft.com/office/drawing/2014/main" id="{32F9644B-8FFD-4C90-BE82-A33CD64EE3A7}"/>
              </a:ext>
            </a:extLst>
          </p:cNvPr>
          <p:cNvSpPr>
            <a:spLocks noGrp="1"/>
          </p:cNvSpPr>
          <p:nvPr>
            <p:ph idx="1"/>
          </p:nvPr>
        </p:nvSpPr>
        <p:spPr/>
        <p:txBody>
          <a:bodyPr/>
          <a:lstStyle/>
          <a:p>
            <a:r>
              <a:rPr lang="fr-FR" dirty="0"/>
              <a:t>Il est nécessaire de </a:t>
            </a:r>
            <a:r>
              <a:rPr lang="fr-FR" i="1" dirty="0"/>
              <a:t>polyfiller </a:t>
            </a:r>
            <a:r>
              <a:rPr lang="fr-FR" dirty="0"/>
              <a:t>les fonctions </a:t>
            </a:r>
            <a:r>
              <a:rPr lang="fr-FR" i="1" dirty="0"/>
              <a:t>serveur</a:t>
            </a:r>
            <a:r>
              <a:rPr lang="fr-FR" dirty="0"/>
              <a:t> pour etre utilisés dans le navigateur coté client</a:t>
            </a:r>
          </a:p>
          <a:p>
            <a:endParaRPr lang="fr-FR" dirty="0"/>
          </a:p>
          <a:p>
            <a:r>
              <a:rPr lang="fr-FR" dirty="0"/>
              <a:t>CRA ne permet pas l’accès au fichier de configuration de WEBPACK pour faire ce « mapping » des fonctions pour le client </a:t>
            </a:r>
          </a:p>
          <a:p>
            <a:pPr lvl="2"/>
            <a:endParaRPr lang="fr-FR" dirty="0"/>
          </a:p>
          <a:p>
            <a:pPr lvl="2"/>
            <a:r>
              <a:rPr lang="fr-FR" dirty="0"/>
              <a:t>Craco est un plugin permettant de « sur exécuter » les commandes react-script avec une prise en charge de fichier de config spécifiques</a:t>
            </a:r>
          </a:p>
          <a:p>
            <a:pPr lvl="4"/>
            <a:endParaRPr lang="fr-FR" dirty="0"/>
          </a:p>
          <a:p>
            <a:pPr lvl="4"/>
            <a:r>
              <a:rPr lang="fr-FR" dirty="0"/>
              <a:t>Sans faire de </a:t>
            </a:r>
            <a:r>
              <a:rPr lang="fr-FR" b="1" i="1" dirty="0"/>
              <a:t>npm run eject</a:t>
            </a:r>
            <a:endParaRPr lang="fr-FR" dirty="0"/>
          </a:p>
        </p:txBody>
      </p:sp>
    </p:spTree>
    <p:extLst>
      <p:ext uri="{BB962C8B-B14F-4D97-AF65-F5344CB8AC3E}">
        <p14:creationId xmlns:p14="http://schemas.microsoft.com/office/powerpoint/2010/main" val="1006006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0E3E4-6329-474C-B64A-D2F78A9D5B18}"/>
              </a:ext>
            </a:extLst>
          </p:cNvPr>
          <p:cNvSpPr>
            <a:spLocks noGrp="1"/>
          </p:cNvSpPr>
          <p:nvPr>
            <p:ph type="title"/>
          </p:nvPr>
        </p:nvSpPr>
        <p:spPr/>
        <p:txBody>
          <a:bodyPr/>
          <a:lstStyle/>
          <a:p>
            <a:r>
              <a:rPr lang="fr-FR" dirty="0"/>
              <a:t>tools</a:t>
            </a:r>
          </a:p>
        </p:txBody>
      </p:sp>
      <p:sp>
        <p:nvSpPr>
          <p:cNvPr id="3" name="Espace réservé du texte 2">
            <a:extLst>
              <a:ext uri="{FF2B5EF4-FFF2-40B4-BE49-F238E27FC236}">
                <a16:creationId xmlns:a16="http://schemas.microsoft.com/office/drawing/2014/main" id="{7D617ECE-643A-4D11-BB58-A724F46DA670}"/>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9322179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a16="http://schemas.microsoft.com/office/drawing/2014/main" id="{7AD8C782-613B-4DE7-98E8-1DE23AE5DC83}"/>
              </a:ext>
            </a:extLst>
          </p:cNvPr>
          <p:cNvSpPr>
            <a:spLocks noGrp="1"/>
          </p:cNvSpPr>
          <p:nvPr>
            <p:ph idx="1"/>
          </p:nvPr>
        </p:nvSpPr>
        <p:spPr/>
        <p:txBody>
          <a:bodyPr>
            <a:normAutofit/>
          </a:bodyPr>
          <a:lstStyle/>
          <a:p>
            <a:r>
              <a:rPr lang="fr-FR" dirty="0"/>
              <a:t>Generate-react-cli :</a:t>
            </a:r>
          </a:p>
          <a:p>
            <a:pPr lvl="1"/>
            <a:r>
              <a:rPr lang="fr-FR" dirty="0"/>
              <a:t>Un module node.js permet de générer les components</a:t>
            </a:r>
          </a:p>
          <a:p>
            <a:pPr lvl="1"/>
            <a:r>
              <a:rPr lang="fr-FR" dirty="0"/>
              <a:t>Il est configurable</a:t>
            </a:r>
          </a:p>
          <a:p>
            <a:pPr lvl="2"/>
            <a:r>
              <a:rPr lang="fr-FR" dirty="0"/>
              <a:t>Grace à : generate-react-cli.json</a:t>
            </a:r>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a:t>npx generate-react-cli</a:t>
            </a:r>
          </a:p>
          <a:p>
            <a:pPr lvl="1"/>
            <a:endParaRPr lang="fr-FR" dirty="0"/>
          </a:p>
          <a:p>
            <a:pPr lvl="1"/>
            <a:r>
              <a:rPr lang="fr-FR" dirty="0"/>
              <a:t>Usage de la commande : </a:t>
            </a:r>
          </a:p>
          <a:p>
            <a:pPr lvl="2"/>
            <a:r>
              <a:rPr lang="en-US" dirty="0"/>
              <a:t>generate-react component|c [options] &lt;name&gt;</a:t>
            </a:r>
          </a:p>
        </p:txBody>
      </p:sp>
    </p:spTree>
    <p:extLst>
      <p:ext uri="{BB962C8B-B14F-4D97-AF65-F5344CB8AC3E}">
        <p14:creationId xmlns:p14="http://schemas.microsoft.com/office/powerpoint/2010/main" val="15428782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a16="http://schemas.microsoft.com/office/drawing/2014/main"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jsx</a:t>
            </a:r>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a16="http://schemas.microsoft.com/office/drawing/2014/main" id="{A20D17D6-0828-49A7-966F-5D499B86F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3A2370-3EE4-49B8-8D14-2D6F72216310}"/>
              </a:ext>
            </a:extLst>
          </p:cNvPr>
          <p:cNvSpPr>
            <a:spLocks noGrp="1"/>
          </p:cNvSpPr>
          <p:nvPr>
            <p:ph type="title"/>
          </p:nvPr>
        </p:nvSpPr>
        <p:spPr/>
        <p:txBody>
          <a:bodyPr/>
          <a:lstStyle/>
          <a:p>
            <a:r>
              <a:rPr lang="fr-FR" dirty="0"/>
              <a:t>Create-react-library</a:t>
            </a:r>
          </a:p>
        </p:txBody>
      </p:sp>
      <p:sp>
        <p:nvSpPr>
          <p:cNvPr id="3" name="Espace réservé du contenu 2">
            <a:extLst>
              <a:ext uri="{FF2B5EF4-FFF2-40B4-BE49-F238E27FC236}">
                <a16:creationId xmlns:a16="http://schemas.microsoft.com/office/drawing/2014/main"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npm/yarn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a:solidFill>
                  <a:srgbClr val="000000"/>
                </a:solidFill>
                <a:effectLst/>
                <a:latin typeface="Courier New" panose="02070309020205020404" pitchFamily="49" charset="0"/>
              </a:rPr>
              <a:t>npx create-react-library</a:t>
            </a:r>
            <a:endParaRPr lang="fr-FR" dirty="0"/>
          </a:p>
          <a:p>
            <a:pPr lvl="2"/>
            <a:endParaRPr lang="fr-FR" dirty="0"/>
          </a:p>
        </p:txBody>
      </p:sp>
      <p:sp>
        <p:nvSpPr>
          <p:cNvPr id="6" name="Espace réservé du contenu 5">
            <a:extLst>
              <a:ext uri="{FF2B5EF4-FFF2-40B4-BE49-F238E27FC236}">
                <a16:creationId xmlns:a16="http://schemas.microsoft.com/office/drawing/2014/main"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a16="http://schemas.microsoft.com/office/drawing/2014/main"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a16="http://schemas.microsoft.com/office/drawing/2014/main"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a16="http://schemas.microsoft.com/office/drawing/2014/main"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136</a:t>
            </a:fld>
            <a:endParaRPr lang="fr-FR" dirty="0">
              <a:solidFill>
                <a:prstClr val="black">
                  <a:tint val="75000"/>
                </a:prstClr>
              </a:solidFill>
              <a:latin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a:t>Scalable Vector Graphics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137</a:t>
            </a:fld>
            <a:endParaRPr lang="fr-FR" dirty="0">
              <a:solidFill>
                <a:prstClr val="black">
                  <a:tint val="75000"/>
                </a:prstClr>
              </a:solidFill>
              <a:latin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xlink</a:t>
            </a:r>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DOMHtml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138</a:t>
            </a:fld>
            <a:endParaRPr lang="fr-FR" dirty="0">
              <a:solidFill>
                <a:prstClr val="black">
                  <a:tint val="75000"/>
                </a:prstClr>
              </a:solidFill>
              <a:latin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Zlib,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139</a:t>
            </a:fld>
            <a:endParaRPr lang="fr-FR" dirty="0">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Windows </a:t>
            </a:r>
            <a:r>
              <a:rPr lang="fr-FR" b="1" dirty="0"/>
              <a:t>A</a:t>
            </a:r>
            <a:r>
              <a:rPr lang="fr-FR" dirty="0"/>
              <a:t>pache </a:t>
            </a:r>
            <a:r>
              <a:rPr lang="fr-FR" b="1" dirty="0"/>
              <a:t>M</a:t>
            </a:r>
            <a:r>
              <a:rPr lang="fr-FR" dirty="0"/>
              <a:t>ysql </a:t>
            </a:r>
            <a:r>
              <a:rPr lang="fr-FR" b="1" dirty="0"/>
              <a:t>P</a:t>
            </a:r>
            <a:r>
              <a:rPr lang="fr-FR" dirty="0"/>
              <a:t>hp </a:t>
            </a:r>
          </a:p>
        </p:txBody>
      </p:sp>
      <p:sp>
        <p:nvSpPr>
          <p:cNvPr id="3" name="Espace réservé du texte 2"/>
          <p:cNvSpPr>
            <a:spLocks noGrp="1"/>
          </p:cNvSpPr>
          <p:nvPr>
            <p:ph type="body" idx="1"/>
          </p:nvPr>
        </p:nvSpPr>
        <p:spPr/>
        <p:txBody>
          <a:bodyPr/>
          <a:lstStyle/>
          <a:p>
            <a:pPr algn="r"/>
            <a:r>
              <a:rPr lang="fr-FR" dirty="0"/>
              <a:t>WAMP </a:t>
            </a:r>
          </a:p>
        </p:txBody>
      </p:sp>
      <p:sp>
        <p:nvSpPr>
          <p:cNvPr id="4" name="Espace réservé du contenu 3"/>
          <p:cNvSpPr>
            <a:spLocks noGrp="1"/>
          </p:cNvSpPr>
          <p:nvPr>
            <p:ph sz="half" idx="2"/>
          </p:nvPr>
        </p:nvSpPr>
        <p:spPr/>
        <p:txBody>
          <a:bodyPr/>
          <a:lstStyle/>
          <a:p>
            <a:r>
              <a:rPr lang="fr-FR" dirty="0"/>
              <a:t>Gratuit, pour le dev rapide à mettre en  œuvre</a:t>
            </a:r>
          </a:p>
          <a:p>
            <a:endParaRPr lang="fr-FR" dirty="0"/>
          </a:p>
          <a:p>
            <a:endParaRPr lang="fr-FR" dirty="0"/>
          </a:p>
          <a:p>
            <a:r>
              <a:rPr lang="fr-FR" dirty="0"/>
              <a:t>Mdp root mysql: «»</a:t>
            </a:r>
          </a:p>
        </p:txBody>
      </p:sp>
      <p:sp>
        <p:nvSpPr>
          <p:cNvPr id="5" name="Espace réservé du texte 4"/>
          <p:cNvSpPr>
            <a:spLocks noGrp="1"/>
          </p:cNvSpPr>
          <p:nvPr>
            <p:ph type="body" sz="quarter" idx="3"/>
          </p:nvPr>
        </p:nvSpPr>
        <p:spPr/>
        <p:txBody>
          <a:bodyPr/>
          <a:lstStyle/>
          <a:p>
            <a:r>
              <a:rPr lang="fr-FR" dirty="0"/>
              <a:t>XAMPP</a:t>
            </a:r>
          </a:p>
        </p:txBody>
      </p:sp>
      <p:sp>
        <p:nvSpPr>
          <p:cNvPr id="6" name="Espace réservé du contenu 5"/>
          <p:cNvSpPr>
            <a:spLocks noGrp="1"/>
          </p:cNvSpPr>
          <p:nvPr>
            <p:ph sz="quarter" idx="4"/>
          </p:nvPr>
        </p:nvSpPr>
        <p:spPr/>
        <p:txBody>
          <a:bodyPr/>
          <a:lstStyle/>
          <a:p>
            <a:r>
              <a:rPr lang="fr-FR" dirty="0"/>
              <a:t>Gratuit, pour le dev rapide à mettre en  œuvre</a:t>
            </a:r>
          </a:p>
          <a:p>
            <a:r>
              <a:rPr lang="fr-FR" dirty="0"/>
              <a:t>Multiplateformes </a:t>
            </a:r>
            <a:r>
              <a:rPr lang="fr-FR" sz="1200" dirty="0"/>
              <a:t>(linux osx win)</a:t>
            </a:r>
            <a:endParaRPr lang="fr-FR" dirty="0"/>
          </a:p>
          <a:p>
            <a:endParaRPr lang="fr-FR" dirty="0"/>
          </a:p>
          <a:p>
            <a:endParaRPr lang="fr-FR" dirty="0"/>
          </a:p>
          <a:p>
            <a:r>
              <a:rPr lang="fr-FR" dirty="0"/>
              <a:t>Mdp root mysql: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a16="http://schemas.microsoft.com/office/drawing/2014/main"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2" name="Groupe 21">
            <a:extLst>
              <a:ext uri="{FF2B5EF4-FFF2-40B4-BE49-F238E27FC236}">
                <a16:creationId xmlns:a16="http://schemas.microsoft.com/office/drawing/2014/main"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1" name="ZoneTexte 10">
            <a:extLst>
              <a:ext uri="{FF2B5EF4-FFF2-40B4-BE49-F238E27FC236}">
                <a16:creationId xmlns:a16="http://schemas.microsoft.com/office/drawing/2014/main"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builder pourrait avoir un sens à être servie avec apache</a:t>
            </a:r>
          </a:p>
          <a:p>
            <a:pPr marL="742950" lvl="1" indent="-285750">
              <a:buFont typeface="Arial" panose="020B0604020202020204" pitchFamily="34" charset="0"/>
              <a:buChar char="•"/>
            </a:pPr>
            <a:r>
              <a:rPr lang="fr-FR" sz="2400" dirty="0"/>
              <a:t>La couche php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".svg"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&lt;svg&gt;</a:t>
            </a:r>
          </a:p>
          <a:p>
            <a:pPr lvl="2"/>
            <a:r>
              <a:rPr lang="fr-FR" sz="2200" dirty="0"/>
              <a:t> Le xmlns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a:solidFill>
                  <a:srgbClr val="C00000"/>
                </a:solidFill>
              </a:rPr>
              <a:t>viewBox </a:t>
            </a:r>
            <a:r>
              <a:rPr lang="fr-FR" sz="2200" dirty="0"/>
              <a:t>définit la fenêtre de contenu</a:t>
            </a:r>
          </a:p>
          <a:p>
            <a:pPr lvl="2"/>
            <a:r>
              <a:rPr lang="fr-FR" sz="2200" b="1" i="1" dirty="0">
                <a:solidFill>
                  <a:srgbClr val="C00000"/>
                </a:solidFill>
              </a:rPr>
              <a:t>width</a:t>
            </a:r>
            <a:r>
              <a:rPr lang="fr-FR" sz="2200" dirty="0"/>
              <a:t> et </a:t>
            </a:r>
            <a:r>
              <a:rPr lang="fr-FR" sz="2200" b="1" i="1" dirty="0">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&lt;defs&gt;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140</a:t>
            </a:fld>
            <a:endParaRPr lang="fr-FR" dirty="0">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svg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&lt;svg</a:t>
            </a:r>
            <a:r>
              <a:rPr lang="en-US" dirty="0">
                <a:solidFill>
                  <a:prstClr val="black"/>
                </a:solidFill>
                <a:latin typeface="Calibri"/>
              </a:rPr>
              <a:t> </a:t>
            </a:r>
            <a:r>
              <a:rPr lang="en-US" b="1" dirty="0">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svg &amp; css</a:t>
            </a:r>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type="text/css"&gt;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#premierGroup rect{  …  }</a:t>
            </a:r>
          </a:p>
          <a:p>
            <a:endParaRPr lang="fr-FR" dirty="0"/>
          </a:p>
          <a:p>
            <a:r>
              <a:rPr lang="fr-FR" dirty="0"/>
              <a:t>propriétés css pour déclarer un attribut svg</a:t>
            </a:r>
          </a:p>
          <a:p>
            <a:pPr lvl="2"/>
            <a:r>
              <a:rPr lang="fr-FR" dirty="0"/>
              <a:t>avec le même nom que l'attribut svg</a:t>
            </a:r>
          </a:p>
          <a:p>
            <a:pPr lvl="3"/>
            <a:r>
              <a:rPr lang="fr-FR" dirty="0"/>
              <a:t>exemple :</a:t>
            </a:r>
          </a:p>
          <a:p>
            <a:pPr lvl="4"/>
            <a:r>
              <a:rPr lang="fr-FR" dirty="0"/>
              <a:t>en css :		fill  : red;</a:t>
            </a:r>
          </a:p>
          <a:p>
            <a:pPr lvl="4"/>
            <a:r>
              <a:rPr lang="fr-FR" dirty="0"/>
              <a:t>en attribut svg : 		fill="red"</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141</a:t>
            </a:fld>
            <a:endParaRPr lang="fr-FR" dirty="0">
              <a:solidFill>
                <a:prstClr val="black">
                  <a:tint val="75000"/>
                </a:prstClr>
              </a:solidFill>
              <a:latin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viewBox</a:t>
            </a:r>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a:t>viewBox permet d’afficher sur des positions négatives</a:t>
            </a:r>
          </a:p>
          <a:p>
            <a:endParaRPr lang="fr-FR" dirty="0"/>
          </a:p>
          <a:p>
            <a:r>
              <a:rPr lang="fr-FR" b="1" dirty="0"/>
              <a:t>viewBox</a:t>
            </a:r>
            <a:r>
              <a:rPr lang="fr-FR" dirty="0"/>
              <a:t>="</a:t>
            </a:r>
            <a:r>
              <a:rPr lang="fr-FR" i="1" dirty="0"/>
              <a:t>Ax Ay width 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142</a:t>
            </a:fld>
            <a:endParaRPr lang="fr-FR" dirty="0">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143</a:t>
            </a:fld>
            <a:endParaRPr lang="fr-FR" dirty="0">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svg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="url(#MyGradient2)"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a:solidFill>
                  <a:prstClr val="black"/>
                </a:solidFill>
                <a:latin typeface="Calibri"/>
              </a:rPr>
              <a:t>rx</a:t>
            </a:r>
            <a:r>
              <a:rPr lang="en-US" sz="1600" dirty="0">
                <a:solidFill>
                  <a:prstClr val="black"/>
                </a:solidFill>
                <a:latin typeface="Calibri"/>
              </a:rPr>
              <a:t>="100" </a:t>
            </a:r>
            <a:r>
              <a:rPr lang="en-US" sz="1600" b="1" dirty="0">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="url(#MyGradient2)"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rect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="url(#MyGradient)"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="url(#MyGradient)"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polylines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144</a:t>
            </a:fld>
            <a:endParaRPr lang="fr-FR" dirty="0">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path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="url(#MyGradient)"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="url(#MyGradient)"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a:t>fill</a:t>
            </a:r>
          </a:p>
          <a:p>
            <a:pPr lvl="1"/>
            <a:r>
              <a:rPr lang="fr-FR" b="1" i="1" dirty="0"/>
              <a:t>Couleur css</a:t>
            </a:r>
          </a:p>
          <a:p>
            <a:pPr lvl="2"/>
            <a:endParaRPr lang="fr-FR" b="1" i="1" dirty="0"/>
          </a:p>
          <a:p>
            <a:pPr lvl="1"/>
            <a:endParaRPr lang="fr-FR" b="1" i="1" dirty="0"/>
          </a:p>
          <a:p>
            <a:pPr lvl="1"/>
            <a:endParaRPr lang="fr-FR" b="1" i="1" dirty="0"/>
          </a:p>
          <a:p>
            <a:pPr lvl="1"/>
            <a:endParaRPr lang="fr-FR" b="1" i="1" dirty="0"/>
          </a:p>
          <a:p>
            <a:pPr lvl="1"/>
            <a:r>
              <a:rPr lang="fr-FR" b="1" i="1" dirty="0"/>
              <a:t>Gradient svg</a:t>
            </a:r>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a:solidFill>
                  <a:prstClr val="black">
                    <a:tint val="75000"/>
                  </a:prstClr>
                </a:solidFill>
                <a:latin typeface="Calibri"/>
              </a:rPr>
              <a:pPr/>
              <a:t>145</a:t>
            </a:fld>
            <a:endParaRPr lang="fr-FR" dirty="0">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a:solidFill>
                  <a:srgbClr val="FF0000"/>
                </a:solidFill>
                <a:latin typeface="Calibri"/>
              </a:rPr>
              <a:t>fill</a:t>
            </a:r>
            <a:r>
              <a:rPr lang="fr-FR" dirty="0">
                <a:solidFill>
                  <a:prstClr val="black"/>
                </a:solidFill>
                <a:latin typeface="Calibri"/>
              </a:rPr>
              <a:t>="url(#gradientId)"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css</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146</a:t>
            </a:fld>
            <a:endParaRPr lang="fr-FR" dirty="0">
              <a:solidFill>
                <a:prstClr val="black">
                  <a:tint val="75000"/>
                </a:prstClr>
              </a:solidFill>
              <a:latin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&lt;text&gt; </a:t>
            </a:r>
            <a:r>
              <a:rPr lang="fr-FR" dirty="0"/>
              <a:t>pour insérer du texte</a:t>
            </a:r>
          </a:p>
          <a:p>
            <a:endParaRPr lang="fr-FR" dirty="0"/>
          </a:p>
          <a:p>
            <a:r>
              <a:rPr lang="fr-FR" dirty="0"/>
              <a:t>Liens</a:t>
            </a:r>
          </a:p>
          <a:p>
            <a:pPr lvl="1"/>
            <a:r>
              <a:rPr lang="fr-FR" dirty="0"/>
              <a:t> On peut créer des liens à l'aide de xlink (pas seulement des liens &lt;a&gt;)</a:t>
            </a:r>
          </a:p>
          <a:p>
            <a:pPr lvl="2"/>
            <a:r>
              <a:rPr lang="fr-FR" b="1" i="1" dirty="0">
                <a:solidFill>
                  <a:srgbClr val="C00000"/>
                </a:solidFill>
              </a:rPr>
              <a:t> &lt;a xlink:href="…"</a:t>
            </a:r>
            <a:r>
              <a:rPr lang="fr-FR" dirty="0"/>
              <a:t> avec &lt;svg </a:t>
            </a:r>
            <a:r>
              <a:rPr lang="fr-FR" dirty="0">
                <a:latin typeface="Arial Unicode MS" pitchFamily="34" charset="-128"/>
              </a:rPr>
              <a:t>xmlns:xlink="http://www.w3.org/1999/xlink"</a:t>
            </a:r>
            <a:r>
              <a:rPr lang="fr-FR" dirty="0"/>
              <a:t>…</a:t>
            </a:r>
          </a:p>
          <a:p>
            <a:endParaRPr lang="fr-FR" dirty="0"/>
          </a:p>
          <a:p>
            <a:r>
              <a:rPr lang="fr-FR" dirty="0"/>
              <a:t>Symboles</a:t>
            </a:r>
          </a:p>
          <a:p>
            <a:pPr lvl="1"/>
            <a:r>
              <a:rPr lang="fr-FR" dirty="0"/>
              <a:t> Pour gagner en temps (load) et poids des fichiers on peut utiliser des symboles</a:t>
            </a:r>
          </a:p>
          <a:p>
            <a:pPr lvl="1"/>
            <a:r>
              <a:rPr lang="fr-FR" dirty="0"/>
              <a:t> On définit un symbole dans </a:t>
            </a:r>
            <a:r>
              <a:rPr lang="fr-FR" b="1" i="1" dirty="0">
                <a:solidFill>
                  <a:srgbClr val="C00000"/>
                </a:solidFill>
              </a:rPr>
              <a:t>&lt;defs&gt; </a:t>
            </a:r>
            <a:r>
              <a:rPr lang="fr-FR" dirty="0"/>
              <a:t>avec </a:t>
            </a:r>
            <a:r>
              <a:rPr lang="fr-FR" b="1" i="1" dirty="0">
                <a:solidFill>
                  <a:srgbClr val="C00000"/>
                </a:solidFill>
              </a:rPr>
              <a:t>&lt;symbole id="mysymbol"&gt;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xlink:href="mysymbol" x="…" y="…" /&gt;</a:t>
            </a:r>
          </a:p>
          <a:p>
            <a:endParaRPr lang="fr-FR" dirty="0"/>
          </a:p>
          <a:p>
            <a:r>
              <a:rPr lang="fr-FR" dirty="0"/>
              <a:t>Images</a:t>
            </a:r>
          </a:p>
          <a:p>
            <a:pPr lvl="1"/>
            <a:r>
              <a:rPr lang="fr-FR" dirty="0"/>
              <a:t> On peut insérer des images avec </a:t>
            </a:r>
            <a:r>
              <a:rPr lang="fr-FR" b="1" i="1" dirty="0">
                <a:solidFill>
                  <a:srgbClr val="C00000"/>
                </a:solidFill>
              </a:rPr>
              <a:t>&lt;image xlink:href="myimage.jpg"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147</a:t>
            </a:fld>
            <a:endParaRPr lang="fr-FR" dirty="0">
              <a:solidFill>
                <a:prstClr val="black">
                  <a:tint val="75000"/>
                </a:prstClr>
              </a:solidFill>
              <a:latin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a:solidFill>
                  <a:srgbClr val="C00000"/>
                </a:solidFill>
              </a:rPr>
              <a:t>linearGradient</a:t>
            </a:r>
            <a:r>
              <a:rPr lang="fr-FR" dirty="0"/>
              <a:t>	dégradé linéaire</a:t>
            </a:r>
          </a:p>
          <a:p>
            <a:pPr lvl="2"/>
            <a:r>
              <a:rPr lang="fr-FR" b="1" i="1" dirty="0">
                <a:solidFill>
                  <a:srgbClr val="C00000"/>
                </a:solidFill>
              </a:rPr>
              <a:t>radialGradient</a:t>
            </a:r>
            <a:r>
              <a:rPr lang="fr-FR" dirty="0"/>
              <a:t>	dégradé radial</a:t>
            </a:r>
          </a:p>
          <a:p>
            <a:pPr lvl="1">
              <a:buNone/>
            </a:pPr>
            <a:r>
              <a:rPr lang="fr-FR" dirty="0"/>
              <a:t> </a:t>
            </a:r>
          </a:p>
          <a:p>
            <a:pPr lvl="1"/>
            <a:r>
              <a:rPr lang="fr-FR" dirty="0"/>
              <a:t>On les définit dans la partie &lt;defs&gt;</a:t>
            </a:r>
          </a:p>
          <a:p>
            <a:pPr lvl="1"/>
            <a:endParaRPr lang="fr-FR" dirty="0"/>
          </a:p>
          <a:p>
            <a:pPr lvl="1"/>
            <a:r>
              <a:rPr lang="fr-FR" dirty="0"/>
              <a:t> On l'applique sur les objets à l'aide de l'attribut </a:t>
            </a:r>
            <a:r>
              <a:rPr lang="fr-FR" b="1" i="1" dirty="0">
                <a:solidFill>
                  <a:srgbClr val="C00000"/>
                </a:solidFill>
              </a:rPr>
              <a:t>style="fill:url(#mygradient);"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148</a:t>
            </a:fld>
            <a:endParaRPr lang="fr-FR" dirty="0">
              <a:solidFill>
                <a:prstClr val="black">
                  <a:tint val="75000"/>
                </a:prstClr>
              </a:solidFill>
              <a:latin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lvl="1">
              <a:buNone/>
            </a:pPr>
            <a:endParaRPr lang="fr-FR" dirty="0"/>
          </a:p>
          <a:p>
            <a:pPr marL="5834063" lvl="1">
              <a:buFont typeface="Arial" pitchFamily="34" charset="0"/>
              <a:buChar char="•"/>
            </a:pPr>
            <a:r>
              <a:rPr lang="fr-FR" b="1" dirty="0"/>
              <a:t>linearGradient</a:t>
            </a:r>
          </a:p>
          <a:p>
            <a:pPr marL="438150" lvl="1">
              <a:buFont typeface="Arial" pitchFamily="34" charset="0"/>
              <a:buChar char="•"/>
            </a:pPr>
            <a:r>
              <a:rPr lang="fr-FR" b="1" dirty="0"/>
              <a:t>radialgradient</a:t>
            </a:r>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149</a:t>
            </a:fld>
            <a:endParaRPr lang="fr-FR" dirty="0">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="MyGradient"&gt;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&lt;defs&gt;</a:t>
            </a:r>
          </a:p>
          <a:p>
            <a:r>
              <a:rPr lang="fr-FR" sz="1400" b="1" dirty="0">
                <a:solidFill>
                  <a:prstClr val="black"/>
                </a:solidFill>
                <a:latin typeface="Calibri"/>
              </a:rPr>
              <a:t>    &lt;radialGradient id="grad1" cx="50%" cy="50%"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stop-color="darksilver“</a:t>
            </a:r>
          </a:p>
          <a:p>
            <a:r>
              <a:rPr lang="en-US" sz="1400" b="1" dirty="0">
                <a:solidFill>
                  <a:prstClr val="black"/>
                </a:solidFill>
                <a:latin typeface="Calibri"/>
              </a:rPr>
              <a:t>			         stop-opacity="1"/&gt;</a:t>
            </a:r>
          </a:p>
          <a:p>
            <a:r>
              <a:rPr lang="fr-FR" sz="1400" b="1" dirty="0">
                <a:solidFill>
                  <a:prstClr val="black"/>
                </a:solidFill>
                <a:latin typeface="Calibri"/>
              </a:rPr>
              <a:t>    &lt;/radialGradient&gt;</a:t>
            </a:r>
          </a:p>
          <a:p>
            <a:r>
              <a:rPr lang="fr-FR" sz="1400" b="1" dirty="0">
                <a:solidFill>
                  <a:prstClr val="black"/>
                </a:solidFill>
                <a:latin typeface="Calibri"/>
              </a:rPr>
              <a:t>&lt;/defs&gt;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a:t>IIs</a:t>
            </a:r>
          </a:p>
          <a:p>
            <a:pPr lvl="2"/>
            <a:r>
              <a:rPr lang="fr-FR" dirty="0"/>
              <a:t>Apache</a:t>
            </a:r>
          </a:p>
          <a:p>
            <a:pPr lvl="2"/>
            <a:r>
              <a:rPr lang="fr-FR" dirty="0"/>
              <a:t>Nginx, node, …</a:t>
            </a:r>
          </a:p>
          <a:p>
            <a:r>
              <a:rPr lang="fr-FR" dirty="0"/>
              <a:t>Dynamisation </a:t>
            </a:r>
          </a:p>
          <a:p>
            <a:pPr lvl="2"/>
            <a:r>
              <a:rPr lang="fr-FR" dirty="0"/>
              <a:t>Coté client js</a:t>
            </a:r>
          </a:p>
          <a:p>
            <a:pPr lvl="3"/>
            <a:r>
              <a:rPr lang="fr-FR" dirty="0"/>
              <a:t>iis, apache, node, …</a:t>
            </a:r>
          </a:p>
          <a:p>
            <a:pPr lvl="2"/>
            <a:endParaRPr lang="fr-FR" dirty="0"/>
          </a:p>
          <a:p>
            <a:pPr lvl="2"/>
            <a:r>
              <a:rPr lang="fr-FR" dirty="0"/>
              <a:t>Coté serveur js (code isomorphique)</a:t>
            </a:r>
          </a:p>
          <a:p>
            <a:pPr lvl="3"/>
            <a:r>
              <a:rPr lang="fr-FR" dirty="0"/>
              <a:t>Node</a:t>
            </a:r>
          </a:p>
          <a:p>
            <a:r>
              <a:rPr lang="fr-FR" dirty="0"/>
              <a:t>Scafolder </a:t>
            </a:r>
          </a:p>
          <a:p>
            <a:pPr lvl="2"/>
            <a:r>
              <a:rPr lang="fr-FR" dirty="0"/>
              <a:t>create-react-app</a:t>
            </a:r>
          </a:p>
          <a:p>
            <a:pPr lvl="3"/>
            <a:r>
              <a:rPr lang="fr-FR" dirty="0"/>
              <a:t>Node.js</a:t>
            </a:r>
          </a:p>
          <a:p>
            <a:pPr lvl="2"/>
            <a:r>
              <a:rPr lang="fr-FR" dirty="0"/>
              <a:t>generate-react-cli</a:t>
            </a:r>
          </a:p>
          <a:p>
            <a:pPr lvl="3"/>
            <a:r>
              <a:rPr lang="fr-FR" dirty="0"/>
              <a:t>Node.js, ….</a:t>
            </a:r>
          </a:p>
        </p:txBody>
      </p:sp>
      <p:sp>
        <p:nvSpPr>
          <p:cNvPr id="6" name="Espace réservé du contenu 5">
            <a:extLst>
              <a:ext uri="{FF2B5EF4-FFF2-40B4-BE49-F238E27FC236}">
                <a16:creationId xmlns:a16="http://schemas.microsoft.com/office/drawing/2014/main"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a:t>rôles</a:t>
            </a:r>
          </a:p>
          <a:p>
            <a:r>
              <a:rPr lang="fr-FR" sz="4800" dirty="0"/>
              <a:t>servir les fichiers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a:solidFill>
                  <a:srgbClr val="C00000"/>
                </a:solidFill>
              </a:rPr>
              <a:t>feFlood</a:t>
            </a:r>
            <a:r>
              <a:rPr lang="fr-FR" dirty="0"/>
              <a:t>			</a:t>
            </a:r>
            <a:r>
              <a:rPr lang="fr-FR" dirty="0">
                <a:sym typeface="Wingdings" pitchFamily="2" charset="2"/>
              </a:rPr>
              <a:t></a:t>
            </a:r>
            <a:r>
              <a:rPr lang="fr-FR" dirty="0"/>
              <a:t>remplissage</a:t>
            </a:r>
          </a:p>
          <a:p>
            <a:pPr lvl="2"/>
            <a:r>
              <a:rPr lang="fr-FR" b="1" i="1" dirty="0">
                <a:solidFill>
                  <a:srgbClr val="C00000"/>
                </a:solidFill>
              </a:rPr>
              <a:t>feGaussianBlur</a:t>
            </a:r>
            <a:r>
              <a:rPr lang="fr-FR" dirty="0"/>
              <a:t>		</a:t>
            </a:r>
            <a:r>
              <a:rPr lang="fr-FR" dirty="0">
                <a:sym typeface="Wingdings" pitchFamily="2" charset="2"/>
              </a:rPr>
              <a:t></a:t>
            </a:r>
            <a:r>
              <a:rPr lang="fr-FR" dirty="0"/>
              <a:t>flou circulaire</a:t>
            </a:r>
          </a:p>
          <a:p>
            <a:pPr lvl="2"/>
            <a:r>
              <a:rPr lang="fr-FR" b="1" i="1" dirty="0">
                <a:solidFill>
                  <a:srgbClr val="C00000"/>
                </a:solidFill>
              </a:rPr>
              <a:t>feMerge</a:t>
            </a:r>
            <a:r>
              <a:rPr lang="fr-FR" dirty="0"/>
              <a:t>			</a:t>
            </a:r>
            <a:r>
              <a:rPr lang="fr-FR" dirty="0">
                <a:sym typeface="Wingdings" pitchFamily="2" charset="2"/>
              </a:rPr>
              <a:t></a:t>
            </a:r>
            <a:r>
              <a:rPr lang="fr-FR" dirty="0"/>
              <a:t>fusion</a:t>
            </a:r>
          </a:p>
          <a:p>
            <a:pPr lvl="2"/>
            <a:r>
              <a:rPr lang="fr-FR" b="1" i="1" dirty="0">
                <a:solidFill>
                  <a:srgbClr val="C00000"/>
                </a:solidFill>
              </a:rPr>
              <a:t>feOffset</a:t>
            </a:r>
            <a:r>
              <a:rPr lang="fr-FR" dirty="0"/>
              <a:t>			</a:t>
            </a:r>
            <a:r>
              <a:rPr lang="fr-FR" dirty="0">
                <a:sym typeface="Wingdings" pitchFamily="2" charset="2"/>
              </a:rPr>
              <a:t></a:t>
            </a:r>
            <a:r>
              <a:rPr lang="fr-FR" dirty="0"/>
              <a:t>décalage de coordonnées dx, 				  	 dy de la forme de base</a:t>
            </a:r>
          </a:p>
          <a:p>
            <a:pPr lvl="1"/>
            <a:endParaRPr lang="fr-FR" dirty="0"/>
          </a:p>
          <a:p>
            <a:pPr lvl="1"/>
            <a:r>
              <a:rPr lang="fr-FR" dirty="0"/>
              <a:t> On les définit dans la partie </a:t>
            </a:r>
            <a:r>
              <a:rPr lang="fr-FR" b="1" i="1" dirty="0">
                <a:solidFill>
                  <a:srgbClr val="C00000"/>
                </a:solidFill>
              </a:rPr>
              <a:t>&lt;defs&gt; </a:t>
            </a:r>
            <a:r>
              <a:rPr lang="fr-FR" dirty="0"/>
              <a:t>avec</a:t>
            </a:r>
            <a:r>
              <a:rPr lang="fr-FR" b="1" i="1" dirty="0">
                <a:solidFill>
                  <a:srgbClr val="C00000"/>
                </a:solidFill>
              </a:rPr>
              <a:t> &lt;filter id="myfilter"&gt; &lt;feABC /&gt;</a:t>
            </a:r>
          </a:p>
          <a:p>
            <a:pPr lvl="1"/>
            <a:endParaRPr lang="fr-FR" dirty="0"/>
          </a:p>
          <a:p>
            <a:pPr lvl="1"/>
            <a:r>
              <a:rPr lang="fr-FR" dirty="0"/>
              <a:t> On l'applique sur les objets à l'aide de l'attribut </a:t>
            </a:r>
            <a:r>
              <a:rPr lang="fr-FR" b="1" i="1" dirty="0">
                <a:solidFill>
                  <a:srgbClr val="C00000"/>
                </a:solidFill>
              </a:rPr>
              <a:t>style="filter:url(#myfilter);"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150</a:t>
            </a:fld>
            <a:endParaRPr lang="fr-FR" dirty="0">
              <a:solidFill>
                <a:prstClr val="black">
                  <a:tint val="75000"/>
                </a:prstClr>
              </a:solidFill>
              <a:latin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&lt;animate&gt; </a:t>
            </a:r>
            <a:r>
              <a:rPr lang="fr-FR" dirty="0"/>
              <a:t>avec les attributs :</a:t>
            </a:r>
          </a:p>
          <a:p>
            <a:pPr lvl="2"/>
            <a:r>
              <a:rPr lang="fr-FR" dirty="0"/>
              <a:t>"</a:t>
            </a:r>
            <a:r>
              <a:rPr lang="fr-FR" b="1" i="1" dirty="0">
                <a:solidFill>
                  <a:srgbClr val="C00000"/>
                </a:solidFill>
              </a:rPr>
              <a:t>attributeType</a:t>
            </a:r>
            <a:r>
              <a:rPr lang="fr-FR" dirty="0"/>
              <a:t>" permet de préciser sur quel langage on va jouer (ex: CSS | XML)</a:t>
            </a:r>
          </a:p>
          <a:p>
            <a:pPr lvl="2"/>
            <a:r>
              <a:rPr lang="fr-FR" dirty="0"/>
              <a:t>"</a:t>
            </a:r>
            <a:r>
              <a:rPr lang="fr-FR" b="1" i="1" dirty="0">
                <a:solidFill>
                  <a:srgbClr val="C00000"/>
                </a:solidFill>
              </a:rPr>
              <a:t>attributeName</a:t>
            </a:r>
            <a:r>
              <a:rPr lang="fr-FR" dirty="0"/>
              <a:t>" indique quel paramètre on va modifier (ex: </a:t>
            </a:r>
            <a:r>
              <a:rPr lang="fr-FR" b="1" i="1" dirty="0">
                <a:solidFill>
                  <a:srgbClr val="C00000"/>
                </a:solidFill>
              </a:rPr>
              <a:t>opacity</a:t>
            </a:r>
            <a:r>
              <a:rPr lang="fr-FR" dirty="0"/>
              <a:t>)</a:t>
            </a:r>
          </a:p>
          <a:p>
            <a:pPr lvl="2"/>
            <a:r>
              <a:rPr lang="fr-FR" dirty="0"/>
              <a:t>"</a:t>
            </a:r>
            <a:r>
              <a:rPr lang="fr-FR" b="1" i="1" dirty="0">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a:solidFill>
                  <a:srgbClr val="C00000"/>
                </a:solidFill>
              </a:rPr>
              <a:t>begin</a:t>
            </a:r>
            <a:r>
              <a:rPr lang="fr-FR" dirty="0"/>
              <a:t>" pour retarder / synchroniser les animations (ex: 2s)</a:t>
            </a:r>
          </a:p>
          <a:p>
            <a:pPr lvl="2"/>
            <a:r>
              <a:rPr lang="fr-FR" dirty="0"/>
              <a:t>"</a:t>
            </a:r>
            <a:r>
              <a:rPr lang="fr-FR" b="1" i="1" dirty="0">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a:solidFill>
                  <a:srgbClr val="C00000"/>
                </a:solidFill>
              </a:rPr>
              <a:t>animateMotion</a:t>
            </a:r>
            <a:r>
              <a:rPr lang="fr-FR" dirty="0"/>
              <a:t>&gt; avec les attributs :</a:t>
            </a:r>
          </a:p>
          <a:p>
            <a:pPr lvl="2"/>
            <a:r>
              <a:rPr lang="fr-FR" dirty="0"/>
              <a:t>"</a:t>
            </a:r>
            <a:r>
              <a:rPr lang="fr-FR" b="1" i="1" dirty="0">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&lt;animateColor&gt;</a:t>
            </a:r>
            <a:r>
              <a:rPr lang="fr-FR" dirty="0"/>
              <a:t> on peut aussi passer d'une couleur (from) à une autre (to)</a:t>
            </a:r>
          </a:p>
          <a:p>
            <a:pPr lvl="1"/>
            <a:endParaRPr lang="fr-FR" dirty="0"/>
          </a:p>
          <a:p>
            <a:pPr lvl="1"/>
            <a:r>
              <a:rPr lang="fr-FR" dirty="0"/>
              <a:t> Et on fait des transformations à l'aide de l'attribut </a:t>
            </a:r>
            <a:r>
              <a:rPr lang="fr-FR" b="1" i="1" dirty="0">
                <a:solidFill>
                  <a:srgbClr val="C00000"/>
                </a:solidFill>
              </a:rPr>
              <a:t>transform="translate(x,y)</a:t>
            </a:r>
            <a:r>
              <a:rPr lang="fr-FR" dirty="0"/>
              <a:t>" ou de </a:t>
            </a:r>
            <a:r>
              <a:rPr lang="fr-FR" b="1" i="1" dirty="0">
                <a:solidFill>
                  <a:srgbClr val="C00000"/>
                </a:solidFill>
              </a:rPr>
              <a:t>&lt;animateTransform&gt; </a:t>
            </a:r>
            <a:r>
              <a:rPr lang="fr-FR" dirty="0"/>
              <a:t>(ex: </a:t>
            </a:r>
            <a:r>
              <a:rPr lang="fr-FR" b="1" i="1" dirty="0">
                <a:solidFill>
                  <a:srgbClr val="C00000"/>
                </a:solidFill>
              </a:rPr>
              <a:t>type="rotate | scale | translate | skewX/Y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151</a:t>
            </a:fld>
            <a:endParaRPr lang="fr-FR" dirty="0">
              <a:solidFill>
                <a:prstClr val="black">
                  <a:tint val="75000"/>
                </a:prstClr>
              </a:solidFill>
              <a:latin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a:t>Multiformats</a:t>
            </a:r>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a:t>x</a:t>
            </a:r>
            <a:r>
              <a:rPr lang="fr-FR" b="1" dirty="0"/>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namespaces pour éviter la confusion des langages utilisés</a:t>
            </a:r>
          </a:p>
          <a:p>
            <a:pPr lvl="2"/>
            <a:r>
              <a:rPr lang="fr-FR" dirty="0"/>
              <a:t> sous MFF, l'usage de certaines extensions (".xhtml" au lieu de ".html" ou ".htm")</a:t>
            </a:r>
          </a:p>
          <a:p>
            <a:pPr lvl="2"/>
            <a:r>
              <a:rPr lang="fr-FR" dirty="0"/>
              <a:t> sous MSIE, le recours à une balise object pour forcer l'utilisation de la visualisatrice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152</a:t>
            </a:fld>
            <a:endParaRPr lang="fr-FR" dirty="0">
              <a:solidFill>
                <a:prstClr val="black">
                  <a:tint val="75000"/>
                </a:prstClr>
              </a:solidFill>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Node.js &amp; npm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a:t>Node</a:t>
            </a:r>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a:t>Npm</a:t>
            </a:r>
          </a:p>
          <a:p>
            <a:pPr lvl="1"/>
            <a:r>
              <a:rPr lang="fr-FR" dirty="0"/>
              <a:t>Téléchargement de modules js</a:t>
            </a:r>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a:t>Pré-configure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Install </a:t>
            </a:r>
            <a:r>
              <a:rPr lang="fr-FR" dirty="0"/>
              <a:t>–g  </a:t>
            </a:r>
            <a:r>
              <a:rPr lang="fr-FR" sz="2600" b="1" dirty="0"/>
              <a:t>packetname</a:t>
            </a:r>
            <a:r>
              <a:rPr lang="fr-FR" dirty="0"/>
              <a:t> packet2@version</a:t>
            </a:r>
          </a:p>
          <a:p>
            <a:pPr lvl="5"/>
            <a:r>
              <a:rPr lang="fr-FR" dirty="0"/>
              <a:t>-g : installation pour l’utilisateur courant, </a:t>
            </a:r>
          </a:p>
          <a:p>
            <a:pPr lvl="5"/>
            <a:r>
              <a:rPr lang="fr-FR" dirty="0"/>
              <a:t>sans –g installation pour le projet, dans le répertoire Node modules </a:t>
            </a:r>
          </a:p>
          <a:p>
            <a:pPr lvl="5"/>
            <a:r>
              <a:rPr lang="fr-FR" dirty="0"/>
              <a:t>--save permet l’ajout du paquet aux dépendances du projet</a:t>
            </a:r>
          </a:p>
          <a:p>
            <a:pPr lvl="2"/>
            <a:endParaRPr lang="fr-FR" dirty="0"/>
          </a:p>
          <a:p>
            <a:pPr lvl="2"/>
            <a:r>
              <a:rPr lang="fr-FR" dirty="0"/>
              <a:t>Npm start vs npm run mon script</a:t>
            </a:r>
          </a:p>
          <a:p>
            <a:pPr lvl="3"/>
            <a:r>
              <a:rPr lang="fr-FR" dirty="0"/>
              <a:t>Dans package. Son, section scripts</a:t>
            </a:r>
          </a:p>
          <a:p>
            <a:pPr lvl="3"/>
            <a:r>
              <a:rPr lang="fr-FR" dirty="0"/>
              <a:t>Script Name spécifiques nécessitant pas ‘run’ ex  npm test, npm Install,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a:t>devDepencies</a:t>
            </a:r>
          </a:p>
          <a:p>
            <a:pPr algn="ctr"/>
            <a:r>
              <a:rPr lang="fr-FR" dirty="0"/>
              <a:t>dependencies</a:t>
            </a:r>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a:t>Mockeur de services rest</a:t>
            </a:r>
          </a:p>
          <a:p>
            <a:pPr lvl="1"/>
            <a:endParaRPr lang="fr-FR" dirty="0"/>
          </a:p>
          <a:p>
            <a:pPr lvl="1"/>
            <a:r>
              <a:rPr lang="fr-FR" dirty="0"/>
              <a:t>Stockage json</a:t>
            </a:r>
          </a:p>
          <a:p>
            <a:pPr lvl="1"/>
            <a:endParaRPr lang="fr-FR" dirty="0"/>
          </a:p>
          <a:p>
            <a:pPr lvl="2"/>
            <a:r>
              <a:rPr lang="fr-FR" dirty="0"/>
              <a:t>Création de Endpoint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Install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grpSp>
        <p:nvGrpSpPr>
          <p:cNvPr id="5" name="Groupe 4">
            <a:extLst>
              <a:ext uri="{FF2B5EF4-FFF2-40B4-BE49-F238E27FC236}">
                <a16:creationId xmlns:a16="http://schemas.microsoft.com/office/drawing/2014/main"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dirty="0"/>
              <a:t>Editeurs avancés pour le html/css/php/mysql/…</a:t>
            </a:r>
          </a:p>
        </p:txBody>
      </p:sp>
      <p:sp>
        <p:nvSpPr>
          <p:cNvPr id="6" name="Espace réservé du texte 5"/>
          <p:cNvSpPr>
            <a:spLocks noGrp="1"/>
          </p:cNvSpPr>
          <p:nvPr>
            <p:ph type="body" idx="1"/>
          </p:nvPr>
        </p:nvSpPr>
        <p:spPr/>
        <p:txBody>
          <a:bodyPr/>
          <a:lstStyle/>
          <a:p>
            <a:pPr algn="r"/>
            <a:r>
              <a:rPr lang="fr-FR" dirty="0"/>
              <a:t>VS Code</a:t>
            </a:r>
            <a:endParaRPr lang="fr-FR" b="0" dirty="0"/>
          </a:p>
        </p:txBody>
      </p:sp>
      <p:sp>
        <p:nvSpPr>
          <p:cNvPr id="7" name="Espace réservé du contenu 6"/>
          <p:cNvSpPr>
            <a:spLocks noGrp="1"/>
          </p:cNvSpPr>
          <p:nvPr>
            <p:ph sz="half" idx="2"/>
          </p:nvPr>
        </p:nvSpPr>
        <p:spPr/>
        <p:txBody>
          <a:bodyPr/>
          <a:lstStyle/>
          <a:p>
            <a:r>
              <a:rPr lang="fr-FR" dirty="0"/>
              <a:t>Gratuit, multi langues, plugins &amp; snippets,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dirty="0"/>
              <a:t>Sublime Text 3</a:t>
            </a:r>
          </a:p>
        </p:txBody>
      </p:sp>
      <p:sp>
        <p:nvSpPr>
          <p:cNvPr id="9" name="Espace réservé du contenu 8"/>
          <p:cNvSpPr>
            <a:spLocks noGrp="1"/>
          </p:cNvSpPr>
          <p:nvPr>
            <p:ph sz="quarter" idx="4"/>
          </p:nvPr>
        </p:nvSpPr>
        <p:spPr/>
        <p:txBody>
          <a:bodyPr/>
          <a:lstStyle/>
          <a:p>
            <a:r>
              <a:rPr lang="fr-FR" dirty="0"/>
              <a:t>Gratuit, multi langues, plugins &amp; snippets,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jsx snippet</a:t>
            </a:r>
          </a:p>
          <a:p>
            <a:pPr lvl="1"/>
            <a:r>
              <a:rPr lang="fr-FR" dirty="0"/>
              <a:t>Snippets</a:t>
            </a:r>
          </a:p>
          <a:p>
            <a:pPr lvl="1"/>
            <a:r>
              <a:rPr lang="fr-FR" dirty="0"/>
              <a:t>esLint</a:t>
            </a:r>
          </a:p>
          <a:p>
            <a:r>
              <a:rPr lang="fr-FR" dirty="0"/>
              <a:t>Typescript react code snippet</a:t>
            </a:r>
          </a:p>
          <a:p>
            <a:pPr lvl="1"/>
            <a:r>
              <a:rPr lang="fr-FR" dirty="0"/>
              <a:t>Snippets</a:t>
            </a:r>
          </a:p>
          <a:p>
            <a:pPr lvl="1"/>
            <a:r>
              <a:rPr lang="fr-FR" dirty="0"/>
              <a:t>TsLint</a:t>
            </a:r>
          </a:p>
        </p:txBody>
      </p:sp>
      <p:pic>
        <p:nvPicPr>
          <p:cNvPr id="10" name="Espace réservé du contenu 9">
            <a:extLst>
              <a:ext uri="{FF2B5EF4-FFF2-40B4-BE49-F238E27FC236}">
                <a16:creationId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E09137-DF91-4CD4-B11A-14929FF877BF}"/>
              </a:ext>
            </a:extLst>
          </p:cNvPr>
          <p:cNvSpPr>
            <a:spLocks noGrp="1"/>
          </p:cNvSpPr>
          <p:nvPr>
            <p:ph type="title"/>
          </p:nvPr>
        </p:nvSpPr>
        <p:spPr/>
        <p:txBody>
          <a:bodyPr/>
          <a:lstStyle/>
          <a:p>
            <a:r>
              <a:rPr lang="fr-FR" dirty="0"/>
              <a:t>Typescript react snippets</a:t>
            </a:r>
          </a:p>
        </p:txBody>
      </p:sp>
      <p:graphicFrame>
        <p:nvGraphicFramePr>
          <p:cNvPr id="6" name="Espace réservé du contenu 5">
            <a:extLst>
              <a:ext uri="{FF2B5EF4-FFF2-40B4-BE49-F238E27FC236}">
                <a16:creationId xmlns:a16="http://schemas.microsoft.com/office/drawing/2014/main"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a16="http://schemas.microsoft.com/office/drawing/2014/main" val="1624622117"/>
                    </a:ext>
                  </a:extLst>
                </a:gridCol>
                <a:gridCol w="4562837">
                  <a:extLst>
                    <a:ext uri="{9D8B030D-6E8A-4147-A177-3AD203B41FA5}">
                      <a16:colId xmlns:a16="http://schemas.microsoft.com/office/drawing/2014/main" val="3056854375"/>
                    </a:ext>
                  </a:extLst>
                </a:gridCol>
              </a:tblGrid>
              <a:tr h="181705">
                <a:tc>
                  <a:txBody>
                    <a:bodyPr/>
                    <a:lstStyle/>
                    <a:p>
                      <a:pPr algn="r"/>
                      <a:r>
                        <a:rPr lang="fr-FR" sz="1600" dirty="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2017636303"/>
                  </a:ext>
                </a:extLst>
              </a:tr>
              <a:tr h="316579">
                <a:tc>
                  <a:txBody>
                    <a:bodyPr/>
                    <a:lstStyle/>
                    <a:p>
                      <a:pPr algn="r"/>
                      <a:r>
                        <a:rPr lang="fr-FR" sz="1600" dirty="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958517887"/>
                  </a:ext>
                </a:extLst>
              </a:tr>
              <a:tr h="316579">
                <a:tc>
                  <a:txBody>
                    <a:bodyPr/>
                    <a:lstStyle/>
                    <a:p>
                      <a:pPr algn="r"/>
                      <a:r>
                        <a:rPr lang="fr-FR" sz="1600" dirty="0">
                          <a:effectLst/>
                        </a:rPr>
                        <a:t>tsrcjc→</a:t>
                      </a:r>
                    </a:p>
                  </a:txBody>
                  <a:tcPr marL="46831" marR="46831" marT="23416" marB="23416" anchor="ctr">
                    <a:lnL>
                      <a:noFill/>
                    </a:lnL>
                    <a:lnR>
                      <a:noFill/>
                    </a:lnR>
                    <a:lnT>
                      <a:noFill/>
                    </a:lnT>
                    <a:lnB>
                      <a:noFill/>
                    </a:lnB>
                  </a:tcPr>
                </a:tc>
                <a:tc>
                  <a:txBody>
                    <a:bodyPr/>
                    <a:lstStyle/>
                    <a:p>
                      <a:r>
                        <a:rPr lang="en-US" sz="1600" dirty="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1583768950"/>
                  </a:ext>
                </a:extLst>
              </a:tr>
              <a:tr h="181705">
                <a:tc>
                  <a:txBody>
                    <a:bodyPr/>
                    <a:lstStyle/>
                    <a:p>
                      <a:pPr algn="r"/>
                      <a:r>
                        <a:rPr lang="fr-FR" sz="1600" dirty="0">
                          <a:effectLst/>
                        </a:rPr>
                        <a:t>tsrpcc→</a:t>
                      </a:r>
                    </a:p>
                  </a:txBody>
                  <a:tcPr marL="46831" marR="46831" marT="23416" marB="23416" anchor="ctr">
                    <a:lnL>
                      <a:noFill/>
                    </a:lnL>
                    <a:lnR>
                      <a:noFill/>
                    </a:lnR>
                    <a:lnT>
                      <a:noFill/>
                    </a:lnT>
                    <a:lnB>
                      <a:noFill/>
                    </a:lnB>
                  </a:tcPr>
                </a:tc>
                <a:tc>
                  <a:txBody>
                    <a:bodyPr/>
                    <a:lstStyle/>
                    <a:p>
                      <a:r>
                        <a:rPr lang="fr-FR" sz="1600" dirty="0">
                          <a:effectLst/>
                        </a:rPr>
                        <a:t>class purecomponent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1457301759"/>
                  </a:ext>
                </a:extLst>
              </a:tr>
              <a:tr h="316579">
                <a:tc>
                  <a:txBody>
                    <a:bodyPr/>
                    <a:lstStyle/>
                    <a:p>
                      <a:pPr algn="r"/>
                      <a:r>
                        <a:rPr lang="fr-FR" sz="1600" dirty="0">
                          <a:effectLst/>
                        </a:rPr>
                        <a:t>tsrpcjc→</a:t>
                      </a:r>
                    </a:p>
                  </a:txBody>
                  <a:tcPr marL="46831" marR="46831" marT="23416" marB="23416" anchor="ctr">
                    <a:lnL>
                      <a:noFill/>
                    </a:lnL>
                    <a:lnR>
                      <a:noFill/>
                    </a:lnR>
                    <a:lnT>
                      <a:noFill/>
                    </a:lnT>
                    <a:lnB>
                      <a:noFill/>
                    </a:lnB>
                  </a:tcPr>
                </a:tc>
                <a:tc>
                  <a:txBody>
                    <a:bodyPr/>
                    <a:lstStyle/>
                    <a:p>
                      <a:r>
                        <a:rPr lang="en-US" sz="1600" dirty="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val="2557833097"/>
                  </a:ext>
                </a:extLst>
              </a:tr>
              <a:tr h="181705">
                <a:tc>
                  <a:txBody>
                    <a:bodyPr/>
                    <a:lstStyle/>
                    <a:p>
                      <a:pPr algn="r"/>
                      <a:r>
                        <a:rPr lang="fr-FR" sz="1600" dirty="0">
                          <a:effectLst/>
                        </a:rPr>
                        <a:t>tsrpfc</a:t>
                      </a:r>
                    </a:p>
                  </a:txBody>
                  <a:tcPr marL="46831" marR="46831" marT="23416" marB="23416" anchor="ctr">
                    <a:lnL>
                      <a:noFill/>
                    </a:lnL>
                    <a:lnR>
                      <a:noFill/>
                    </a:lnR>
                    <a:lnT>
                      <a:noFill/>
                    </a:lnT>
                    <a:lnB>
                      <a:noFill/>
                    </a:lnB>
                  </a:tcPr>
                </a:tc>
                <a:tc>
                  <a:txBody>
                    <a:bodyPr/>
                    <a:lstStyle/>
                    <a:p>
                      <a:r>
                        <a:rPr lang="fr-FR" sz="1600" dirty="0">
                          <a:effectLst/>
                        </a:rPr>
                        <a:t>pure function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val="3998313813"/>
                  </a:ext>
                </a:extLst>
              </a:tr>
              <a:tr h="181705">
                <a:tc>
                  <a:txBody>
                    <a:bodyPr/>
                    <a:lstStyle/>
                    <a:p>
                      <a:pPr algn="r"/>
                      <a:r>
                        <a:rPr lang="fr-FR" sz="1600" dirty="0">
                          <a:effectLst/>
                        </a:rPr>
                        <a:t>tsdrpfc</a:t>
                      </a:r>
                    </a:p>
                  </a:txBody>
                  <a:tcPr marL="46831" marR="46831" marT="23416" marB="23416" anchor="ctr">
                    <a:lnL>
                      <a:noFill/>
                    </a:lnL>
                    <a:lnR>
                      <a:noFill/>
                    </a:lnR>
                    <a:lnT>
                      <a:noFill/>
                    </a:lnT>
                    <a:lnB>
                      <a:noFill/>
                    </a:lnB>
                  </a:tcPr>
                </a:tc>
                <a:tc>
                  <a:txBody>
                    <a:bodyPr/>
                    <a:lstStyle/>
                    <a:p>
                      <a:r>
                        <a:rPr lang="en-US" sz="1600" dirty="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a16="http://schemas.microsoft.com/office/drawing/2014/main" val="2950982673"/>
                  </a:ext>
                </a:extLst>
              </a:tr>
              <a:tr h="181705">
                <a:tc>
                  <a:txBody>
                    <a:bodyPr/>
                    <a:lstStyle/>
                    <a:p>
                      <a:pPr algn="r"/>
                      <a:r>
                        <a:rPr lang="fr-FR" sz="1600" dirty="0">
                          <a:effectLst/>
                        </a:rPr>
                        <a:t>tsrsfc</a:t>
                      </a:r>
                    </a:p>
                  </a:txBody>
                  <a:tcPr marL="46831" marR="46831" marT="23416" marB="23416" anchor="ctr">
                    <a:lnL>
                      <a:noFill/>
                    </a:lnL>
                    <a:lnR>
                      <a:noFill/>
                    </a:lnR>
                    <a:lnT>
                      <a:noFill/>
                    </a:lnT>
                    <a:lnB>
                      <a:noFill/>
                    </a:lnB>
                  </a:tcPr>
                </a:tc>
                <a:tc>
                  <a:txBody>
                    <a:bodyPr/>
                    <a:lstStyle/>
                    <a:p>
                      <a:r>
                        <a:rPr lang="fr-FR" sz="1600" dirty="0">
                          <a:effectLst/>
                        </a:rPr>
                        <a:t>stateless functional component</a:t>
                      </a:r>
                    </a:p>
                  </a:txBody>
                  <a:tcPr marL="46831" marR="46831" marT="23416" marB="23416" anchor="ctr">
                    <a:lnL>
                      <a:noFill/>
                    </a:lnL>
                    <a:lnR>
                      <a:noFill/>
                    </a:lnR>
                    <a:lnT>
                      <a:noFill/>
                    </a:lnT>
                    <a:lnB>
                      <a:noFill/>
                    </a:lnB>
                  </a:tcPr>
                </a:tc>
                <a:extLst>
                  <a:ext uri="{0D108BD9-81ED-4DB2-BD59-A6C34878D82A}">
                    <a16:rowId xmlns:a16="http://schemas.microsoft.com/office/drawing/2014/main" val="214492136"/>
                  </a:ext>
                </a:extLst>
              </a:tr>
              <a:tr h="181705">
                <a:tc>
                  <a:txBody>
                    <a:bodyPr/>
                    <a:lstStyle/>
                    <a:p>
                      <a:pPr algn="r"/>
                      <a:r>
                        <a:rPr lang="fr-FR" sz="1600" dirty="0">
                          <a:effectLst/>
                        </a:rPr>
                        <a:t>conc→</a:t>
                      </a:r>
                    </a:p>
                  </a:txBody>
                  <a:tcPr marL="46831" marR="46831" marT="23416" marB="23416" anchor="ctr">
                    <a:lnL>
                      <a:noFill/>
                    </a:lnL>
                    <a:lnR>
                      <a:noFill/>
                    </a:lnR>
                    <a:lnT>
                      <a:noFill/>
                    </a:lnT>
                    <a:lnB>
                      <a:noFill/>
                    </a:lnB>
                  </a:tcPr>
                </a:tc>
                <a:tc>
                  <a:txBody>
                    <a:bodyPr/>
                    <a:lstStyle/>
                    <a:p>
                      <a:r>
                        <a:rPr lang="en-US" sz="1600" dirty="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a16="http://schemas.microsoft.com/office/drawing/2014/main" val="3580329946"/>
                  </a:ext>
                </a:extLst>
              </a:tr>
              <a:tr h="181705">
                <a:tc>
                  <a:txBody>
                    <a:bodyPr/>
                    <a:lstStyle/>
                    <a:p>
                      <a:pPr algn="r"/>
                      <a:r>
                        <a:rPr lang="fr-FR" sz="1600" dirty="0">
                          <a:effectLst/>
                        </a:rPr>
                        <a:t>cwm→</a:t>
                      </a:r>
                    </a:p>
                  </a:txBody>
                  <a:tcPr marL="46831" marR="46831" marT="23416" marB="23416" anchor="ctr">
                    <a:lnL>
                      <a:noFill/>
                    </a:lnL>
                    <a:lnR>
                      <a:noFill/>
                    </a:lnR>
                    <a:lnT>
                      <a:noFill/>
                    </a:lnT>
                    <a:lnB>
                      <a:noFill/>
                    </a:lnB>
                  </a:tcPr>
                </a:tc>
                <a:tc>
                  <a:txBody>
                    <a:bodyPr/>
                    <a:lstStyle/>
                    <a:p>
                      <a:r>
                        <a:rPr lang="fr-FR" sz="1600" dirty="0">
                          <a:effectLst/>
                        </a:rPr>
                        <a:t>componentWillMount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1233413632"/>
                  </a:ext>
                </a:extLst>
              </a:tr>
              <a:tr h="181705">
                <a:tc>
                  <a:txBody>
                    <a:bodyPr/>
                    <a:lstStyle/>
                    <a:p>
                      <a:pPr algn="r"/>
                      <a:r>
                        <a:rPr lang="fr-FR" sz="1600" dirty="0">
                          <a:effectLst/>
                        </a:rPr>
                        <a:t>ren→</a:t>
                      </a:r>
                    </a:p>
                  </a:txBody>
                  <a:tcPr marL="46831" marR="46831" marT="23416" marB="23416" anchor="ctr">
                    <a:lnL>
                      <a:noFill/>
                    </a:lnL>
                    <a:lnR>
                      <a:noFill/>
                    </a:lnR>
                    <a:lnT>
                      <a:noFill/>
                    </a:lnT>
                    <a:lnB>
                      <a:noFill/>
                    </a:lnB>
                  </a:tcPr>
                </a:tc>
                <a:tc>
                  <a:txBody>
                    <a:bodyPr/>
                    <a:lstStyle/>
                    <a:p>
                      <a:r>
                        <a:rPr lang="fr-FR" sz="1600" dirty="0">
                          <a:effectLst/>
                        </a:rPr>
                        <a:t>render method</a:t>
                      </a:r>
                    </a:p>
                  </a:txBody>
                  <a:tcPr marL="46831" marR="46831" marT="23416" marB="23416" anchor="ctr">
                    <a:lnL>
                      <a:noFill/>
                    </a:lnL>
                    <a:lnR>
                      <a:noFill/>
                    </a:lnR>
                    <a:lnT>
                      <a:noFill/>
                    </a:lnT>
                    <a:lnB>
                      <a:noFill/>
                    </a:lnB>
                  </a:tcPr>
                </a:tc>
                <a:extLst>
                  <a:ext uri="{0D108BD9-81ED-4DB2-BD59-A6C34878D82A}">
                    <a16:rowId xmlns:a16="http://schemas.microsoft.com/office/drawing/2014/main" val="1616245022"/>
                  </a:ext>
                </a:extLst>
              </a:tr>
              <a:tr h="181705">
                <a:tc>
                  <a:txBody>
                    <a:bodyPr/>
                    <a:lstStyle/>
                    <a:p>
                      <a:pPr algn="r"/>
                      <a:r>
                        <a:rPr lang="fr-FR" sz="1600" dirty="0">
                          <a:effectLst/>
                        </a:rPr>
                        <a:t>cdm→</a:t>
                      </a:r>
                    </a:p>
                  </a:txBody>
                  <a:tcPr marL="46831" marR="46831" marT="23416" marB="23416" anchor="ctr">
                    <a:lnL>
                      <a:noFill/>
                    </a:lnL>
                    <a:lnR>
                      <a:noFill/>
                    </a:lnR>
                    <a:lnT>
                      <a:noFill/>
                    </a:lnT>
                    <a:lnB>
                      <a:noFill/>
                    </a:lnB>
                  </a:tcPr>
                </a:tc>
                <a:tc>
                  <a:txBody>
                    <a:bodyPr/>
                    <a:lstStyle/>
                    <a:p>
                      <a:r>
                        <a:rPr lang="fr-FR" sz="1600" dirty="0">
                          <a:effectLst/>
                        </a:rPr>
                        <a:t>componentDidMount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4278602489"/>
                  </a:ext>
                </a:extLst>
              </a:tr>
              <a:tr h="181705">
                <a:tc>
                  <a:txBody>
                    <a:bodyPr/>
                    <a:lstStyle/>
                    <a:p>
                      <a:pPr algn="r"/>
                      <a:r>
                        <a:rPr lang="fr-FR" sz="1600" dirty="0">
                          <a:effectLst/>
                        </a:rPr>
                        <a:t>cwrp→</a:t>
                      </a:r>
                    </a:p>
                  </a:txBody>
                  <a:tcPr marL="46831" marR="46831" marT="23416" marB="23416" anchor="ctr">
                    <a:lnL>
                      <a:noFill/>
                    </a:lnL>
                    <a:lnR>
                      <a:noFill/>
                    </a:lnR>
                    <a:lnT>
                      <a:noFill/>
                    </a:lnT>
                    <a:lnB>
                      <a:noFill/>
                    </a:lnB>
                  </a:tcPr>
                </a:tc>
                <a:tc>
                  <a:txBody>
                    <a:bodyPr/>
                    <a:lstStyle/>
                    <a:p>
                      <a:r>
                        <a:rPr lang="fr-FR" sz="1600" dirty="0">
                          <a:effectLst/>
                        </a:rPr>
                        <a:t>componentWillReceiveProps method</a:t>
                      </a:r>
                    </a:p>
                  </a:txBody>
                  <a:tcPr marL="46831" marR="46831" marT="23416" marB="23416" anchor="ctr">
                    <a:lnL>
                      <a:noFill/>
                    </a:lnL>
                    <a:lnR>
                      <a:noFill/>
                    </a:lnR>
                    <a:lnT>
                      <a:noFill/>
                    </a:lnT>
                    <a:lnB>
                      <a:noFill/>
                    </a:lnB>
                  </a:tcPr>
                </a:tc>
                <a:extLst>
                  <a:ext uri="{0D108BD9-81ED-4DB2-BD59-A6C34878D82A}">
                    <a16:rowId xmlns:a16="http://schemas.microsoft.com/office/drawing/2014/main" val="602346068"/>
                  </a:ext>
                </a:extLst>
              </a:tr>
            </a:tbl>
          </a:graphicData>
        </a:graphic>
      </p:graphicFrame>
      <p:graphicFrame>
        <p:nvGraphicFramePr>
          <p:cNvPr id="7" name="Espace réservé du contenu 6">
            <a:extLst>
              <a:ext uri="{FF2B5EF4-FFF2-40B4-BE49-F238E27FC236}">
                <a16:creationId xmlns:a16="http://schemas.microsoft.com/office/drawing/2014/main"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a16="http://schemas.microsoft.com/office/drawing/2014/main" val="1740670205"/>
                    </a:ext>
                  </a:extLst>
                </a:gridCol>
                <a:gridCol w="4648923">
                  <a:extLst>
                    <a:ext uri="{9D8B030D-6E8A-4147-A177-3AD203B41FA5}">
                      <a16:colId xmlns:a16="http://schemas.microsoft.com/office/drawing/2014/main" val="2675887052"/>
                    </a:ext>
                  </a:extLst>
                </a:gridCol>
              </a:tblGrid>
              <a:tr h="270332">
                <a:tc>
                  <a:txBody>
                    <a:bodyPr/>
                    <a:lstStyle/>
                    <a:p>
                      <a:pPr algn="r"/>
                      <a:r>
                        <a:rPr lang="fr-FR" sz="1600" dirty="0">
                          <a:effectLst/>
                        </a:rPr>
                        <a:t>scu→</a:t>
                      </a:r>
                    </a:p>
                  </a:txBody>
                  <a:tcPr marL="46831" marR="46831" marT="23416" marB="23416" anchor="ctr">
                    <a:lnL>
                      <a:noFill/>
                    </a:lnL>
                    <a:lnR>
                      <a:noFill/>
                    </a:lnR>
                    <a:lnT>
                      <a:noFill/>
                    </a:lnT>
                    <a:lnB>
                      <a:noFill/>
                    </a:lnB>
                  </a:tcPr>
                </a:tc>
                <a:tc>
                  <a:txBody>
                    <a:bodyPr/>
                    <a:lstStyle/>
                    <a:p>
                      <a:r>
                        <a:rPr lang="fr-FR" sz="1600" dirty="0">
                          <a:effectLst/>
                        </a:rPr>
                        <a:t>shouldComponentUpdate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826631462"/>
                  </a:ext>
                </a:extLst>
              </a:tr>
              <a:tr h="270332">
                <a:tc>
                  <a:txBody>
                    <a:bodyPr/>
                    <a:lstStyle/>
                    <a:p>
                      <a:pPr algn="r"/>
                      <a:r>
                        <a:rPr lang="fr-FR" sz="1600" dirty="0">
                          <a:effectLst/>
                        </a:rPr>
                        <a:t>cwu→</a:t>
                      </a:r>
                    </a:p>
                  </a:txBody>
                  <a:tcPr marL="46831" marR="46831" marT="23416" marB="23416" anchor="ctr">
                    <a:lnL>
                      <a:noFill/>
                    </a:lnL>
                    <a:lnR>
                      <a:noFill/>
                    </a:lnR>
                    <a:lnT>
                      <a:noFill/>
                    </a:lnT>
                    <a:lnB>
                      <a:noFill/>
                    </a:lnB>
                  </a:tcPr>
                </a:tc>
                <a:tc>
                  <a:txBody>
                    <a:bodyPr/>
                    <a:lstStyle/>
                    <a:p>
                      <a:r>
                        <a:rPr lang="fr-FR" sz="1600" dirty="0">
                          <a:effectLst/>
                        </a:rPr>
                        <a:t>componentWillUpdate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575802465"/>
                  </a:ext>
                </a:extLst>
              </a:tr>
              <a:tr h="270332">
                <a:tc>
                  <a:txBody>
                    <a:bodyPr/>
                    <a:lstStyle/>
                    <a:p>
                      <a:pPr algn="r"/>
                      <a:r>
                        <a:rPr lang="fr-FR" sz="1600" dirty="0">
                          <a:effectLst/>
                        </a:rPr>
                        <a:t>cdu→</a:t>
                      </a:r>
                    </a:p>
                  </a:txBody>
                  <a:tcPr marL="46831" marR="46831" marT="23416" marB="23416" anchor="ctr">
                    <a:lnL>
                      <a:noFill/>
                    </a:lnL>
                    <a:lnR>
                      <a:noFill/>
                    </a:lnR>
                    <a:lnT>
                      <a:noFill/>
                    </a:lnT>
                    <a:lnB>
                      <a:noFill/>
                    </a:lnB>
                  </a:tcPr>
                </a:tc>
                <a:tc>
                  <a:txBody>
                    <a:bodyPr/>
                    <a:lstStyle/>
                    <a:p>
                      <a:r>
                        <a:rPr lang="fr-FR" sz="1600" dirty="0">
                          <a:effectLst/>
                        </a:rPr>
                        <a:t>componentDidUpdate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1170845529"/>
                  </a:ext>
                </a:extLst>
              </a:tr>
              <a:tr h="270332">
                <a:tc>
                  <a:txBody>
                    <a:bodyPr/>
                    <a:lstStyle/>
                    <a:p>
                      <a:pPr algn="r"/>
                      <a:r>
                        <a:rPr lang="fr-FR" sz="1600" dirty="0">
                          <a:effectLst/>
                        </a:rPr>
                        <a:t>cwum→</a:t>
                      </a:r>
                    </a:p>
                  </a:txBody>
                  <a:tcPr marL="46831" marR="46831" marT="23416" marB="23416" anchor="ctr">
                    <a:lnL>
                      <a:noFill/>
                    </a:lnL>
                    <a:lnR>
                      <a:noFill/>
                    </a:lnR>
                    <a:lnT>
                      <a:noFill/>
                    </a:lnT>
                    <a:lnB>
                      <a:noFill/>
                    </a:lnB>
                  </a:tcPr>
                </a:tc>
                <a:tc>
                  <a:txBody>
                    <a:bodyPr/>
                    <a:lstStyle/>
                    <a:p>
                      <a:r>
                        <a:rPr lang="fr-FR" sz="1600" dirty="0">
                          <a:effectLst/>
                        </a:rPr>
                        <a:t>componentWillUnmount method</a:t>
                      </a:r>
                    </a:p>
                  </a:txBody>
                  <a:tcPr marL="46831" marR="46831" marT="23416" marB="23416" anchor="ctr">
                    <a:lnL>
                      <a:noFill/>
                    </a:lnL>
                    <a:lnR>
                      <a:noFill/>
                    </a:lnR>
                    <a:lnT>
                      <a:noFill/>
                    </a:lnT>
                    <a:lnB>
                      <a:noFill/>
                    </a:lnB>
                  </a:tcPr>
                </a:tc>
                <a:extLst>
                  <a:ext uri="{0D108BD9-81ED-4DB2-BD59-A6C34878D82A}">
                    <a16:rowId xmlns:a16="http://schemas.microsoft.com/office/drawing/2014/main" val="1460092405"/>
                  </a:ext>
                </a:extLst>
              </a:tr>
              <a:tr h="270332">
                <a:tc>
                  <a:txBody>
                    <a:bodyPr/>
                    <a:lstStyle/>
                    <a:p>
                      <a:pPr algn="r"/>
                      <a:r>
                        <a:rPr lang="fr-FR" sz="1600" dirty="0">
                          <a:effectLst/>
                        </a:rPr>
                        <a:t>gdsfp→</a:t>
                      </a:r>
                    </a:p>
                  </a:txBody>
                  <a:tcPr marL="46831" marR="46831" marT="23416" marB="23416" anchor="ctr">
                    <a:lnL>
                      <a:noFill/>
                    </a:lnL>
                    <a:lnR>
                      <a:noFill/>
                    </a:lnR>
                    <a:lnT>
                      <a:noFill/>
                    </a:lnT>
                    <a:lnB>
                      <a:noFill/>
                    </a:lnB>
                  </a:tcPr>
                </a:tc>
                <a:tc>
                  <a:txBody>
                    <a:bodyPr/>
                    <a:lstStyle/>
                    <a:p>
                      <a:r>
                        <a:rPr lang="fr-FR" sz="1600" dirty="0">
                          <a:effectLst/>
                        </a:rPr>
                        <a:t>getDerivedStateFromProps method</a:t>
                      </a:r>
                    </a:p>
                  </a:txBody>
                  <a:tcPr marL="46831" marR="46831" marT="23416" marB="23416" anchor="ctr">
                    <a:lnL>
                      <a:noFill/>
                    </a:lnL>
                    <a:lnR>
                      <a:noFill/>
                    </a:lnR>
                    <a:lnT>
                      <a:noFill/>
                    </a:lnT>
                    <a:lnB>
                      <a:noFill/>
                    </a:lnB>
                  </a:tcPr>
                </a:tc>
                <a:extLst>
                  <a:ext uri="{0D108BD9-81ED-4DB2-BD59-A6C34878D82A}">
                    <a16:rowId xmlns:a16="http://schemas.microsoft.com/office/drawing/2014/main" val="2811985225"/>
                  </a:ext>
                </a:extLst>
              </a:tr>
              <a:tr h="270332">
                <a:tc>
                  <a:txBody>
                    <a:bodyPr/>
                    <a:lstStyle/>
                    <a:p>
                      <a:pPr algn="r"/>
                      <a:r>
                        <a:rPr lang="fr-FR" sz="1600" dirty="0">
                          <a:effectLst/>
                        </a:rPr>
                        <a:t>gsbu</a:t>
                      </a:r>
                    </a:p>
                  </a:txBody>
                  <a:tcPr marL="46831" marR="46831" marT="23416" marB="23416" anchor="ctr">
                    <a:lnL>
                      <a:noFill/>
                    </a:lnL>
                    <a:lnR>
                      <a:noFill/>
                    </a:lnR>
                    <a:lnT>
                      <a:noFill/>
                    </a:lnT>
                    <a:lnB>
                      <a:noFill/>
                    </a:lnB>
                  </a:tcPr>
                </a:tc>
                <a:tc>
                  <a:txBody>
                    <a:bodyPr/>
                    <a:lstStyle/>
                    <a:p>
                      <a:r>
                        <a:rPr lang="fr-FR" sz="1600" dirty="0">
                          <a:effectLst/>
                        </a:rPr>
                        <a:t>getSnapshotBeforeUpdate method</a:t>
                      </a:r>
                    </a:p>
                  </a:txBody>
                  <a:tcPr marL="46831" marR="46831" marT="23416" marB="23416" anchor="ctr">
                    <a:lnL>
                      <a:noFill/>
                    </a:lnL>
                    <a:lnR>
                      <a:noFill/>
                    </a:lnR>
                    <a:lnT>
                      <a:noFill/>
                    </a:lnT>
                    <a:lnB>
                      <a:noFill/>
                    </a:lnB>
                  </a:tcPr>
                </a:tc>
                <a:extLst>
                  <a:ext uri="{0D108BD9-81ED-4DB2-BD59-A6C34878D82A}">
                    <a16:rowId xmlns:a16="http://schemas.microsoft.com/office/drawing/2014/main" val="237188567"/>
                  </a:ext>
                </a:extLst>
              </a:tr>
              <a:tr h="270332">
                <a:tc>
                  <a:txBody>
                    <a:bodyPr/>
                    <a:lstStyle/>
                    <a:p>
                      <a:pPr algn="r"/>
                      <a:r>
                        <a:rPr lang="fr-FR" sz="1600" dirty="0">
                          <a:effectLst/>
                        </a:rPr>
                        <a:t>sst→</a:t>
                      </a:r>
                    </a:p>
                  </a:txBody>
                  <a:tcPr marL="46831" marR="46831" marT="23416" marB="23416" anchor="ctr">
                    <a:lnL>
                      <a:noFill/>
                    </a:lnL>
                    <a:lnR>
                      <a:noFill/>
                    </a:lnR>
                    <a:lnT>
                      <a:noFill/>
                    </a:lnT>
                    <a:lnB>
                      <a:noFill/>
                    </a:lnB>
                  </a:tcPr>
                </a:tc>
                <a:tc>
                  <a:txBody>
                    <a:bodyPr/>
                    <a:lstStyle/>
                    <a:p>
                      <a:r>
                        <a:rPr lang="en-US" sz="1600" dirty="0">
                          <a:effectLst/>
                        </a:rPr>
                        <a:t>this.setState with object as parameter</a:t>
                      </a:r>
                    </a:p>
                  </a:txBody>
                  <a:tcPr marL="46831" marR="46831" marT="23416" marB="23416" anchor="ctr">
                    <a:lnL>
                      <a:noFill/>
                    </a:lnL>
                    <a:lnR>
                      <a:noFill/>
                    </a:lnR>
                    <a:lnT>
                      <a:noFill/>
                    </a:lnT>
                    <a:lnB>
                      <a:noFill/>
                    </a:lnB>
                  </a:tcPr>
                </a:tc>
                <a:extLst>
                  <a:ext uri="{0D108BD9-81ED-4DB2-BD59-A6C34878D82A}">
                    <a16:rowId xmlns:a16="http://schemas.microsoft.com/office/drawing/2014/main" val="2624946377"/>
                  </a:ext>
                </a:extLst>
              </a:tr>
              <a:tr h="270332">
                <a:tc>
                  <a:txBody>
                    <a:bodyPr/>
                    <a:lstStyle/>
                    <a:p>
                      <a:pPr algn="r"/>
                      <a:r>
                        <a:rPr lang="fr-FR" sz="1600" dirty="0">
                          <a:effectLst/>
                        </a:rPr>
                        <a:t>bnd→</a:t>
                      </a:r>
                    </a:p>
                  </a:txBody>
                  <a:tcPr marL="46831" marR="46831" marT="23416" marB="23416" anchor="ctr">
                    <a:lnL>
                      <a:noFill/>
                    </a:lnL>
                    <a:lnR>
                      <a:noFill/>
                    </a:lnR>
                    <a:lnT>
                      <a:noFill/>
                    </a:lnT>
                    <a:lnB>
                      <a:noFill/>
                    </a:lnB>
                  </a:tcPr>
                </a:tc>
                <a:tc>
                  <a:txBody>
                    <a:bodyPr/>
                    <a:lstStyle/>
                    <a:p>
                      <a:r>
                        <a:rPr lang="en-US" sz="1600" dirty="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a16="http://schemas.microsoft.com/office/drawing/2014/main" val="2223500588"/>
                  </a:ext>
                </a:extLst>
              </a:tr>
              <a:tr h="270332">
                <a:tc>
                  <a:txBody>
                    <a:bodyPr/>
                    <a:lstStyle/>
                    <a:p>
                      <a:pPr algn="r"/>
                      <a:r>
                        <a:rPr lang="fr-FR" sz="1600" dirty="0">
                          <a:effectLst/>
                        </a:rPr>
                        <a:t>met→</a:t>
                      </a:r>
                    </a:p>
                  </a:txBody>
                  <a:tcPr marL="46831" marR="46831" marT="23416" marB="23416" anchor="ctr">
                    <a:lnL>
                      <a:noFill/>
                    </a:lnL>
                    <a:lnR>
                      <a:noFill/>
                    </a:lnR>
                    <a:lnT>
                      <a:noFill/>
                    </a:lnT>
                    <a:lnB>
                      <a:noFill/>
                    </a:lnB>
                  </a:tcPr>
                </a:tc>
                <a:tc>
                  <a:txBody>
                    <a:bodyPr/>
                    <a:lstStyle/>
                    <a:p>
                      <a:r>
                        <a:rPr lang="fr-FR" sz="1600" dirty="0">
                          <a:effectLst/>
                        </a:rPr>
                        <a:t>simple method</a:t>
                      </a:r>
                    </a:p>
                  </a:txBody>
                  <a:tcPr marL="46831" marR="46831" marT="23416" marB="23416" anchor="ctr">
                    <a:lnL>
                      <a:noFill/>
                    </a:lnL>
                    <a:lnR>
                      <a:noFill/>
                    </a:lnR>
                    <a:lnT>
                      <a:noFill/>
                    </a:lnT>
                    <a:lnB>
                      <a:noFill/>
                    </a:lnB>
                  </a:tcPr>
                </a:tc>
                <a:extLst>
                  <a:ext uri="{0D108BD9-81ED-4DB2-BD59-A6C34878D82A}">
                    <a16:rowId xmlns:a16="http://schemas.microsoft.com/office/drawing/2014/main" val="2828340533"/>
                  </a:ext>
                </a:extLst>
              </a:tr>
              <a:tr h="270332">
                <a:tc>
                  <a:txBody>
                    <a:bodyPr/>
                    <a:lstStyle/>
                    <a:p>
                      <a:pPr algn="r"/>
                      <a:r>
                        <a:rPr lang="fr-FR" sz="1600" dirty="0">
                          <a:effectLst/>
                        </a:rPr>
                        <a:t>tscntr→</a:t>
                      </a:r>
                    </a:p>
                  </a:txBody>
                  <a:tcPr marL="46831" marR="46831" marT="23416" marB="23416" anchor="ctr">
                    <a:lnL>
                      <a:noFill/>
                    </a:lnL>
                    <a:lnR>
                      <a:noFill/>
                    </a:lnR>
                    <a:lnT>
                      <a:noFill/>
                    </a:lnT>
                    <a:lnB>
                      <a:noFill/>
                    </a:lnB>
                  </a:tcPr>
                </a:tc>
                <a:tc>
                  <a:txBody>
                    <a:bodyPr/>
                    <a:lstStyle/>
                    <a:p>
                      <a:r>
                        <a:rPr lang="fr-FR" sz="1600" dirty="0">
                          <a:effectLst/>
                        </a:rPr>
                        <a:t>react redux container skeleton</a:t>
                      </a:r>
                    </a:p>
                  </a:txBody>
                  <a:tcPr marL="46831" marR="46831" marT="23416" marB="23416" anchor="ctr">
                    <a:lnL>
                      <a:noFill/>
                    </a:lnL>
                    <a:lnR>
                      <a:noFill/>
                    </a:lnR>
                    <a:lnT>
                      <a:noFill/>
                    </a:lnT>
                    <a:lnB>
                      <a:noFill/>
                    </a:lnB>
                  </a:tcPr>
                </a:tc>
                <a:extLst>
                  <a:ext uri="{0D108BD9-81ED-4DB2-BD59-A6C34878D82A}">
                    <a16:rowId xmlns:a16="http://schemas.microsoft.com/office/drawing/2014/main" val="908406810"/>
                  </a:ext>
                </a:extLst>
              </a:tr>
              <a:tr h="270332">
                <a:tc>
                  <a:txBody>
                    <a:bodyPr/>
                    <a:lstStyle/>
                    <a:p>
                      <a:pPr algn="r"/>
                      <a:r>
                        <a:rPr lang="fr-FR" sz="1600" dirty="0">
                          <a:effectLst/>
                        </a:rPr>
                        <a:t>imt</a:t>
                      </a:r>
                    </a:p>
                  </a:txBody>
                  <a:tcPr marL="46831" marR="46831" marT="23416" marB="23416" anchor="ctr">
                    <a:lnL>
                      <a:noFill/>
                    </a:lnL>
                    <a:lnR>
                      <a:noFill/>
                    </a:lnR>
                    <a:lnT>
                      <a:noFill/>
                    </a:lnT>
                    <a:lnB>
                      <a:noFill/>
                    </a:lnB>
                  </a:tcPr>
                </a:tc>
                <a:tc>
                  <a:txBody>
                    <a:bodyPr/>
                    <a:lstStyle/>
                    <a:p>
                      <a:r>
                        <a:rPr lang="fr-FR" sz="1600" dirty="0">
                          <a:effectLst/>
                        </a:rPr>
                        <a:t>create a import</a:t>
                      </a:r>
                    </a:p>
                  </a:txBody>
                  <a:tcPr marL="46831" marR="46831" marT="23416" marB="23416" anchor="ctr">
                    <a:lnL>
                      <a:noFill/>
                    </a:lnL>
                    <a:lnR>
                      <a:noFill/>
                    </a:lnR>
                    <a:lnT>
                      <a:noFill/>
                    </a:lnT>
                    <a:lnB>
                      <a:noFill/>
                    </a:lnB>
                  </a:tcPr>
                </a:tc>
                <a:extLst>
                  <a:ext uri="{0D108BD9-81ED-4DB2-BD59-A6C34878D82A}">
                    <a16:rowId xmlns:a16="http://schemas.microsoft.com/office/drawing/2014/main"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 gratuite</a:t>
            </a:r>
          </a:p>
          <a:p>
            <a:pPr lvl="1"/>
            <a:r>
              <a:rPr lang="fr-FR" dirty="0"/>
              <a:t>Github,GitLab</a:t>
            </a:r>
          </a:p>
          <a:p>
            <a:pPr lvl="2"/>
            <a:r>
              <a:rPr lang="fr-FR" dirty="0"/>
              <a:t>Hébergé ou officiel </a:t>
            </a:r>
          </a:p>
          <a:p>
            <a:pPr lvl="2"/>
            <a:r>
              <a:rPr lang="fr-FR" dirty="0"/>
              <a:t>1 repo / account</a:t>
            </a:r>
          </a:p>
          <a:p>
            <a:pPr lvl="2"/>
            <a:endParaRPr lang="fr-FR" dirty="0"/>
          </a:p>
          <a:p>
            <a:pPr lvl="1"/>
            <a:r>
              <a:rPr lang="fr-FR" dirty="0"/>
              <a:t>Altasian BitBuckets </a:t>
            </a:r>
            <a:r>
              <a:rPr lang="fr-FR" sz="900" dirty="0"/>
              <a:t>*(Sélectionné pour le cours)</a:t>
            </a:r>
            <a:endParaRPr lang="fr-FR" dirty="0"/>
          </a:p>
          <a:p>
            <a:pPr lvl="2"/>
            <a:r>
              <a:rPr lang="fr-FR" dirty="0"/>
              <a:t>Multi-repository</a:t>
            </a:r>
          </a:p>
          <a:p>
            <a:pPr lvl="2"/>
            <a:r>
              <a:rPr lang="fr-FR" dirty="0"/>
              <a:t>Free (max 1Go/repo) ou payed account</a:t>
            </a:r>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Git - bitbuckets</a:t>
            </a: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dirty="0"/>
          </a:p>
          <a:p>
            <a:r>
              <a:rPr lang="fr-FR" dirty="0"/>
              <a:t>Création d’un compte gratuit</a:t>
            </a:r>
          </a:p>
          <a:p>
            <a:pPr lvl="1"/>
            <a:r>
              <a:rPr lang="fr-FR" dirty="0">
                <a:hlinkClick r:id="rId3"/>
              </a:rPr>
              <a:t>https://bitbucket.org/account/signup/</a:t>
            </a:r>
            <a:endParaRPr lang="fr-FR" dirty="0"/>
          </a:p>
          <a:p>
            <a:pPr lvl="1"/>
            <a:r>
              <a:rPr lang="fr-FR" dirty="0">
                <a:hlinkClick r:id="rId4"/>
              </a:rPr>
              <a:t>https://bitbucket.org/account/signin/</a:t>
            </a:r>
            <a:endParaRPr lang="fr-FR" dirty="0"/>
          </a:p>
          <a:p>
            <a:endParaRPr lang="fr-FR" dirty="0"/>
          </a:p>
          <a:p>
            <a:r>
              <a:rPr lang="fr-FR" dirty="0"/>
              <a:t>Création 1ere repository</a:t>
            </a:r>
          </a:p>
          <a:p>
            <a:pPr lvl="1"/>
            <a:r>
              <a:rPr lang="fr-FR" dirty="0"/>
              <a:t>Edit, commit, approuve du readme.md</a:t>
            </a:r>
          </a:p>
          <a:p>
            <a:pPr lvl="1"/>
            <a:r>
              <a:rPr lang="fr-FR" dirty="0"/>
              <a:t>Clone local de la repository</a:t>
            </a:r>
          </a:p>
          <a:p>
            <a:endParaRPr lang="fr-FR" dirty="0"/>
          </a:p>
          <a:p>
            <a:r>
              <a:rPr lang="fr-FR" dirty="0"/>
              <a:t>Ouverture du répertoire sous Visual Studio Code</a:t>
            </a:r>
          </a:p>
          <a:p>
            <a:pPr lvl="1"/>
            <a:r>
              <a:rPr lang="fr-FR" dirty="0"/>
              <a:t>Edition du readme.md sou vs code</a:t>
            </a:r>
          </a:p>
          <a:p>
            <a:pPr lvl="1"/>
            <a:r>
              <a:rPr lang="fr-FR" dirty="0"/>
              <a:t>1</a:t>
            </a:r>
            <a:r>
              <a:rPr lang="fr-FR" baseline="30000" dirty="0"/>
              <a:t>er</a:t>
            </a:r>
            <a:r>
              <a:rPr lang="fr-FR" dirty="0"/>
              <a:t> commit &amp; push</a:t>
            </a:r>
          </a:p>
          <a:p>
            <a:endParaRPr lang="fr-FR" dirty="0"/>
          </a:p>
          <a:p>
            <a:r>
              <a:rPr lang="fr-FR" dirty="0"/>
              <a:t>Approuve commit</a:t>
            </a:r>
          </a:p>
          <a:p>
            <a:pPr lvl="1"/>
            <a:endParaRPr lang="fr-FR" dirty="0"/>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debug</a:t>
            </a:r>
          </a:p>
        </p:txBody>
      </p:sp>
      <p:sp>
        <p:nvSpPr>
          <p:cNvPr id="8" name="Espace réservé du contenu 7"/>
          <p:cNvSpPr>
            <a:spLocks noGrp="1"/>
          </p:cNvSpPr>
          <p:nvPr>
            <p:ph idx="1"/>
          </p:nvPr>
        </p:nvSpPr>
        <p:spPr/>
        <p:txBody>
          <a:bodyPr>
            <a:normAutofit lnSpcReduction="10000"/>
          </a:bodyPr>
          <a:lstStyle/>
          <a:p>
            <a:r>
              <a:rPr lang="fr-FR" dirty="0"/>
              <a:t>Tous les nouveaux navigateurs ont leur console JS et leur outil de debug, avec possibilités de "</a:t>
            </a:r>
            <a:r>
              <a:rPr lang="fr-FR" i="1" dirty="0"/>
              <a:t>pas à pas", d'inspection, de watch, …</a:t>
            </a:r>
            <a:endParaRPr lang="fr-FR" dirty="0"/>
          </a:p>
          <a:p>
            <a:pPr lvl="2"/>
            <a:r>
              <a:rPr lang="fr-FR" dirty="0"/>
              <a:t>Chrome</a:t>
            </a:r>
          </a:p>
          <a:p>
            <a:pPr lvl="2"/>
            <a:r>
              <a:rPr lang="fr-FR" dirty="0"/>
              <a:t>Firefox</a:t>
            </a:r>
          </a:p>
          <a:p>
            <a:pPr lvl="2"/>
            <a:r>
              <a:rPr lang="fr-FR" dirty="0"/>
              <a:t>Edge</a:t>
            </a:r>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console.log(maVariable)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a16="http://schemas.microsoft.com/office/drawing/2014/main"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a:t>Yarn</a:t>
            </a:r>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E32F82-C441-4FAA-961C-124F6168F1B6}"/>
              </a:ext>
            </a:extLst>
          </p:cNvPr>
          <p:cNvSpPr>
            <a:spLocks noGrp="1"/>
          </p:cNvSpPr>
          <p:nvPr>
            <p:ph type="title"/>
          </p:nvPr>
        </p:nvSpPr>
        <p:spPr/>
        <p:txBody>
          <a:bodyPr/>
          <a:lstStyle/>
          <a:p>
            <a:r>
              <a:rPr lang="fr-FR" dirty="0"/>
              <a:t>Rappels ECMA / TypeScript</a:t>
            </a:r>
          </a:p>
        </p:txBody>
      </p:sp>
      <p:sp>
        <p:nvSpPr>
          <p:cNvPr id="5" name="Espace réservé du texte 4">
            <a:extLst>
              <a:ext uri="{FF2B5EF4-FFF2-40B4-BE49-F238E27FC236}">
                <a16:creationId xmlns:a16="http://schemas.microsoft.com/office/drawing/2014/main" id="{14B51E13-4221-4F5A-AB24-D75FA583EFE9}"/>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scripts chargés en derniers</a:t>
            </a:r>
          </a:p>
          <a:p>
            <a:pPr lvl="2"/>
            <a:r>
              <a:rPr lang="fr-FR" dirty="0"/>
              <a:t>&lt;script src=« … »&gt;&lt;/script&gt;&lt;/body&gt;</a:t>
            </a:r>
          </a:p>
          <a:p>
            <a:r>
              <a:rPr lang="fr-FR" dirty="0"/>
              <a:t>Mode strict</a:t>
            </a:r>
          </a:p>
          <a:p>
            <a:pPr lvl="2"/>
            <a:r>
              <a:rPr lang="fr-FR" dirty="0"/>
              <a:t>Permet d’exprimer des erreurs parfois sourdes ou juste des mauvaises pratiques </a:t>
            </a:r>
          </a:p>
          <a:p>
            <a:pPr marL="0" indent="0">
              <a:buNone/>
            </a:pPr>
            <a:endParaRPr lang="fr-FR" dirty="0"/>
          </a:p>
          <a:p>
            <a:r>
              <a:rPr lang="fr-FR" dirty="0"/>
              <a:t>L’usage de ‘ … ‘ pour les chaines de caractères dans le js </a:t>
            </a:r>
          </a:p>
          <a:p>
            <a:pPr lvl="2"/>
            <a:r>
              <a:rPr lang="fr-FR" dirty="0"/>
              <a:t>Var maChaine =‘Demat breizh’;</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maValue)</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supportent a coup sur l’es5 pas forcement les versions supérieures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public, private*(usage par #)</a:t>
            </a:r>
          </a:p>
          <a:p>
            <a:pPr lvl="2"/>
            <a:endParaRPr lang="fr-FR" dirty="0"/>
          </a:p>
          <a:p>
            <a:r>
              <a:rPr lang="fr-FR" dirty="0"/>
              <a:t>Les arrow function</a:t>
            </a:r>
          </a:p>
          <a:p>
            <a:pPr lvl="2"/>
            <a:r>
              <a:rPr lang="fr-FR" dirty="0"/>
              <a:t>Fonction préservant le contexte (this) de déclaration lors de l’exécution</a:t>
            </a:r>
          </a:p>
          <a:p>
            <a:pPr lvl="4"/>
            <a:r>
              <a:rPr lang="fr-FR" dirty="0"/>
              <a:t>En remplacement du .bind()</a:t>
            </a:r>
          </a:p>
          <a:p>
            <a:pPr marL="1371600" lvl="3" indent="0">
              <a:buNone/>
            </a:pPr>
            <a:r>
              <a:rPr lang="fr-FR" dirty="0"/>
              <a:t>(arg)=&gt;{ } 		eq.    (function(arg){…}).bind(this)</a:t>
            </a:r>
          </a:p>
          <a:p>
            <a:r>
              <a:rPr lang="fr-FR" dirty="0"/>
              <a:t>Les promises </a:t>
            </a:r>
          </a:p>
          <a:p>
            <a:pPr lvl="2"/>
            <a:r>
              <a:rPr lang="fr-FR" dirty="0"/>
              <a:t>Une promesse d’exécution grâce à then(()=&gt;{})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2" name="Espace réservé pour une image  1">
            <a:extLst>
              <a:ext uri="{FF2B5EF4-FFF2-40B4-BE49-F238E27FC236}">
                <a16:creationId xmlns:a16="http://schemas.microsoft.com/office/drawing/2014/main" id="{5EA4C00D-6DAC-4F8C-8842-0470E63C3B5A}"/>
              </a:ext>
            </a:extLst>
          </p:cNvPr>
          <p:cNvSpPr>
            <a:spLocks noGrp="1"/>
          </p:cNvSpPr>
          <p:nvPr>
            <p:ph type="pic" sz="quarter" idx="13"/>
          </p:nvPr>
        </p:nvSpPr>
        <p:spPr/>
        <p:txBody>
          <a:bodyPr/>
          <a:lstStyle/>
          <a:p>
            <a:endParaRPr lang="fr-FR" dirty="0"/>
          </a:p>
        </p:txBody>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évaluations de variables</a:t>
            </a:r>
          </a:p>
          <a:p>
            <a:pPr lvl="2"/>
            <a:r>
              <a:rPr lang="fr-FR" dirty="0"/>
              <a:t>Les évaluations peuvent s’imbriquer</a:t>
            </a:r>
          </a:p>
          <a:p>
            <a:pPr lvl="1" algn="just"/>
            <a:endParaRPr lang="fr-FR" dirty="0"/>
          </a:p>
          <a:p>
            <a:pPr lvl="1" algn="just"/>
            <a:r>
              <a:rPr lang="fr-FR" dirty="0"/>
              <a:t>La chaine est définie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a:t>Speard operator</a:t>
            </a:r>
          </a:p>
          <a:p>
            <a:pPr lvl="1"/>
            <a:endParaRPr lang="fr-FR" dirty="0"/>
          </a:p>
          <a:p>
            <a:pPr lvl="1"/>
            <a:r>
              <a:rPr lang="fr-FR" dirty="0"/>
              <a:t>Permet de remplir un  </a:t>
            </a:r>
            <a:r>
              <a:rPr lang="fr-FR" i="1" dirty="0"/>
              <a:t>array </a:t>
            </a:r>
            <a:r>
              <a:rPr lang="fr-FR" dirty="0"/>
              <a:t> ou Iterrable&lt;T&gt; à avec les contenus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pourrait imaginer la même chose pour des objets, …</a:t>
            </a:r>
          </a:p>
          <a:p>
            <a:pPr lvl="2"/>
            <a:r>
              <a:rPr lang="fr-FR" dirty="0"/>
              <a:t>TypeScript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 tourner </a:t>
            </a:r>
          </a:p>
          <a:p>
            <a:pPr lvl="1"/>
            <a:r>
              <a:rPr lang="fr-FR" dirty="0"/>
              <a:t>Ce jour d’avril Il y avais une course de chevaux qui allais démarrer</a:t>
            </a:r>
          </a:p>
          <a:p>
            <a:pPr lvl="2"/>
            <a:endParaRPr lang="fr-FR" dirty="0"/>
          </a:p>
          <a:p>
            <a:pPr lvl="2"/>
            <a:r>
              <a:rPr lang="fr-FR" dirty="0"/>
              <a:t>Il a donc fait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aux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fait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fait un pari sur un cheval</a:t>
            </a:r>
          </a:p>
          <a:p>
            <a:pPr lvl="3"/>
            <a:r>
              <a:rPr lang="fr-FR" dirty="0"/>
              <a:t>Qui à un look de gagnant (cf.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(cf.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a:t>Jp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jp à joué avant le tiercé :</a:t>
            </a:r>
          </a:p>
          <a:p>
            <a:pPr lvl="2"/>
            <a:r>
              <a:rPr lang="fr-FR" sz="1800" dirty="0"/>
              <a:t>Il avait fait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irait encaisser ses gains</a:t>
            </a:r>
          </a:p>
          <a:p>
            <a:pPr lvl="5"/>
            <a:r>
              <a:rPr lang="fr-FR" sz="1600" dirty="0"/>
              <a:t>et que c’est un gros lot, il déménagerait à Mulhouse</a:t>
            </a:r>
          </a:p>
          <a:p>
            <a:pPr lvl="4"/>
            <a:endParaRPr lang="fr-FR" sz="1600" dirty="0"/>
          </a:p>
          <a:p>
            <a:pPr lvl="4"/>
            <a:r>
              <a:rPr lang="fr-FR" sz="1600" dirty="0"/>
              <a:t>Il a aussi prévu que si il gagnait rien, il jetterait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d’être fait</a:t>
            </a:r>
          </a:p>
          <a:p>
            <a:endParaRPr lang="fr-FR" sz="2400" dirty="0"/>
          </a:p>
          <a:p>
            <a:r>
              <a:rPr lang="fr-FR" sz="2400" dirty="0"/>
              <a:t>Jp 42 ans en ce jour d’avril avais tous les bons numéros,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11637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a:t>await</a:t>
            </a:r>
            <a:r>
              <a:rPr lang="fr-FR" dirty="0"/>
              <a:t> function es7/ts</a:t>
            </a:r>
          </a:p>
          <a:p>
            <a:endParaRPr lang="fr-FR" dirty="0"/>
          </a:p>
          <a:p>
            <a:r>
              <a:rPr lang="fr-FR" dirty="0"/>
              <a:t>Le loto quand à lui :</a:t>
            </a:r>
          </a:p>
          <a:p>
            <a:pPr lvl="2"/>
            <a:r>
              <a:rPr lang="fr-FR" dirty="0"/>
              <a:t>Jouer une fonction </a:t>
            </a:r>
            <a:r>
              <a:rPr lang="fr-FR" b="1" dirty="0"/>
              <a:t>async </a:t>
            </a:r>
            <a:r>
              <a:rPr lang="fr-FR" dirty="0"/>
              <a:t>qui </a:t>
            </a:r>
            <a:r>
              <a:rPr lang="fr-FR" b="1" dirty="0"/>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effectuée </a:t>
            </a:r>
          </a:p>
          <a:p>
            <a:pPr lvl="5"/>
            <a:r>
              <a:rPr lang="fr-FR" dirty="0"/>
              <a:t>avec       </a:t>
            </a:r>
            <a:r>
              <a:rPr lang="fr-FR" b="1" dirty="0"/>
              <a:t>.then(retour=&gt;{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dirty="0"/>
              <a:t>Async / await / Promise</a:t>
            </a:r>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await</a:t>
            </a:r>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a:t>await</a:t>
            </a:r>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doSomethingAsync()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Promise((resolve)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setTimeout(()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resolve(</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'Before'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doSomething();</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'After'</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id="{37625933-933F-4701-8C77-79B3C836AC9C}"/>
              </a:ext>
            </a:extLst>
          </p:cNvPr>
          <p:cNvSpPr>
            <a:spLocks noGrp="1"/>
          </p:cNvSpPr>
          <p:nvPr>
            <p:ph idx="1"/>
          </p:nvPr>
        </p:nvSpPr>
        <p:spPr/>
        <p:txBody>
          <a:bodyPr/>
          <a:lstStyle/>
          <a:p>
            <a:r>
              <a:rPr lang="fr-FR" dirty="0"/>
              <a:t>Un wrapper pour les </a:t>
            </a:r>
            <a:r>
              <a:rPr lang="fr-FR" i="1" dirty="0"/>
              <a:t>High Order</a:t>
            </a:r>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c#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 de trans-compilation </a:t>
            </a:r>
          </a:p>
          <a:p>
            <a:pPr lvl="2"/>
            <a:r>
              <a:rPr lang="fr-FR" dirty="0"/>
              <a:t>Du </a:t>
            </a:r>
            <a:r>
              <a:rPr lang="fr-FR" b="1" dirty="0"/>
              <a:t>ts </a:t>
            </a:r>
            <a:r>
              <a:rPr lang="fr-FR" dirty="0"/>
              <a:t>qui vers du </a:t>
            </a:r>
            <a:r>
              <a:rPr lang="fr-FR" b="1" dirty="0"/>
              <a:t>js</a:t>
            </a:r>
            <a:r>
              <a:rPr lang="fr-FR" dirty="0"/>
              <a:t> grâce à une commande « </a:t>
            </a:r>
            <a:r>
              <a:rPr lang="fr-FR" b="1" dirty="0"/>
              <a:t>tsc </a:t>
            </a:r>
            <a:r>
              <a:rPr lang="fr-FR" dirty="0"/>
              <a:t>»</a:t>
            </a:r>
          </a:p>
          <a:p>
            <a:endParaRPr lang="fr-FR" dirty="0"/>
          </a:p>
          <a:p>
            <a:r>
              <a:rPr lang="fr-FR" dirty="0"/>
              <a:t>Un outil pour le ts</a:t>
            </a:r>
          </a:p>
          <a:p>
            <a:pPr lvl="1"/>
            <a:r>
              <a:rPr lang="fr-FR" dirty="0"/>
              <a:t>Un Linter « </a:t>
            </a:r>
            <a:r>
              <a:rPr lang="fr-FR" b="1" dirty="0"/>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const :</a:t>
            </a:r>
          </a:p>
          <a:p>
            <a:pPr lvl="2"/>
            <a:r>
              <a:rPr lang="fr-FR" dirty="0"/>
              <a:t>let 	:  Son positionnement en mémoire peut changer d’objet mais rester du meme type toute sa durée de vie.</a:t>
            </a:r>
          </a:p>
          <a:p>
            <a:pPr lvl="2"/>
            <a:r>
              <a:rPr lang="fr-FR" dirty="0"/>
              <a:t>const 	: le contenu référencé sera toujours le meme, il ne pourra pas être réaffecter a un autre objet.</a:t>
            </a:r>
          </a:p>
          <a:p>
            <a:pPr lvl="3"/>
            <a:r>
              <a:rPr lang="fr-FR" dirty="0"/>
              <a:t>L’usage de const est bonne pratique dans maximum de cas, le linter peut vous le rappeler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const a = new A(); console.log(`a:${a} existe que dans cette fonction`); </a:t>
            </a:r>
            <a:r>
              <a:rPr lang="fr-FR" sz="3300" b="1" dirty="0"/>
              <a:t>}</a:t>
            </a:r>
          </a:p>
          <a:p>
            <a:pPr lvl="2"/>
            <a:endParaRPr lang="fr-FR" b="1" dirty="0"/>
          </a:p>
          <a:p>
            <a:endParaRPr lang="fr-FR" dirty="0"/>
          </a:p>
          <a:p>
            <a:r>
              <a:rPr lang="fr-FR" dirty="0"/>
              <a:t>Typages basiques :</a:t>
            </a:r>
          </a:p>
          <a:p>
            <a:pPr marL="0" indent="0" algn="ctr">
              <a:buNone/>
            </a:pPr>
            <a:r>
              <a:rPr lang="fr-FR" b="1" i="1" dirty="0">
                <a:solidFill>
                  <a:srgbClr val="2F4F4F"/>
                </a:solidFill>
                <a:latin typeface="Menlo"/>
              </a:rPr>
              <a:t>let</a:t>
            </a:r>
            <a:r>
              <a:rPr lang="fr-FR" i="1" dirty="0">
                <a:solidFill>
                  <a:srgbClr val="2F4F4F"/>
                </a:solidFill>
                <a:latin typeface="Menlo"/>
              </a:rPr>
              <a:t> varName: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a:solidFill>
                  <a:srgbClr val="0048AB"/>
                </a:solidFill>
                <a:latin typeface="Menlo"/>
              </a:rPr>
              <a:t>number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Typing</a:t>
            </a:r>
          </a:p>
          <a:p>
            <a:pPr marL="0" lvl="0" indent="0" algn="ctr">
              <a:buNone/>
            </a:pPr>
            <a:r>
              <a:rPr lang="fr-FR" b="1" dirty="0">
                <a:solidFill>
                  <a:prstClr val="black"/>
                </a:solidFill>
              </a:rPr>
              <a:t>let</a:t>
            </a:r>
            <a:r>
              <a:rPr lang="fr-FR" dirty="0">
                <a:solidFill>
                  <a:prstClr val="black"/>
                </a:solidFill>
              </a:rPr>
              <a:t> </a:t>
            </a:r>
            <a:r>
              <a:rPr lang="fr-FR" dirty="0">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fullName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a:solidFill>
                  <a:srgbClr val="2F4F4F"/>
                </a:solidFill>
                <a:latin typeface="Menlo"/>
              </a:rPr>
              <a:t>departement?: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arrays et autre génériques</a:t>
            </a:r>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a:t>
            </a:r>
            <a:r>
              <a:rPr lang="fr-FR" i="1" dirty="0"/>
              <a:t>string</a:t>
            </a:r>
          </a:p>
          <a:p>
            <a:pPr lvl="4"/>
            <a:r>
              <a:rPr lang="fr-FR" dirty="0"/>
              <a:t>Les fonctions de l’array vont définir de façon générique que si que des </a:t>
            </a:r>
            <a:r>
              <a:rPr lang="fr-FR" i="1" dirty="0"/>
              <a:t>string</a:t>
            </a:r>
            <a:r>
              <a:rPr lang="fr-FR" dirty="0"/>
              <a:t> sont stocker il peut renvoyer que des </a:t>
            </a:r>
            <a:r>
              <a:rPr lang="fr-FR" i="1" dirty="0"/>
              <a:t>string</a:t>
            </a:r>
          </a:p>
          <a:p>
            <a:pPr lvl="4"/>
            <a:endParaRPr lang="fr-FR" b="1" dirty="0"/>
          </a:p>
          <a:p>
            <a:pPr lvl="4"/>
            <a:r>
              <a:rPr lang="fr-FR" b="1" dirty="0"/>
              <a:t>&lt;T&gt; </a:t>
            </a:r>
            <a:r>
              <a:rPr lang="fr-FR" dirty="0"/>
              <a:t> pour dire un type générique pas connus lors de l’écriture d’une fonction </a:t>
            </a:r>
          </a:p>
          <a:p>
            <a:pPr lvl="5"/>
            <a:r>
              <a:rPr lang="fr-FR" dirty="0"/>
              <a:t>et dépendra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suivantes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const</a:t>
            </a:r>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varName: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a:solidFill>
                  <a:srgbClr val="0048AB"/>
                </a:solidFill>
                <a:latin typeface="Menlo"/>
              </a:rPr>
              <a:t>number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age: </a:t>
            </a:r>
            <a:r>
              <a:rPr lang="fr-FR" dirty="0">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isMale?: </a:t>
            </a:r>
            <a:r>
              <a:rPr lang="fr-FR" dirty="0">
                <a:solidFill>
                  <a:schemeClr val="tx2"/>
                </a:solidFill>
                <a:latin typeface="Consolas" panose="020B0609020204030204" pitchFamily="49" charset="0"/>
              </a:rPr>
              <a:t>boolean</a:t>
            </a: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a:t>age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a:t>isMale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a:t>private</a:t>
            </a:r>
            <a:r>
              <a:rPr lang="fr-FR" dirty="0"/>
              <a:t>, </a:t>
            </a:r>
            <a:r>
              <a:rPr lang="fr-FR" b="1" dirty="0"/>
              <a:t>protected</a:t>
            </a:r>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Mulhouse prénommé Jean-Pierre</a:t>
            </a:r>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arrêt </a:t>
            </a:r>
          </a:p>
          <a:p>
            <a:pPr marL="4856163" lvl="3"/>
            <a:r>
              <a:rPr lang="fr-FR" dirty="0"/>
              <a:t>Un champ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Jean-Pierre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publics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extérieures,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MachineCafe{</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temperature: number;</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temperatureMax=</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isPumpStarted: boolean;</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isHeaterStarted: boolean;</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isOnButton: boolean;</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cafe?: Cafe;</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niveauEau: number;</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this</a:t>
            </a:r>
            <a:r>
              <a:rPr lang="fr-FR" dirty="0">
                <a:solidFill>
                  <a:srgbClr val="000000"/>
                </a:solidFill>
                <a:latin typeface="Consolas" panose="020B0609020204030204" pitchFamily="49" charset="0"/>
              </a:rPr>
              <a:t>.temperature=</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this</a:t>
            </a:r>
            <a:r>
              <a:rPr lang="fr-FR" dirty="0">
                <a:solidFill>
                  <a:srgbClr val="000000"/>
                </a:solidFill>
                <a:latin typeface="Consolas" panose="020B0609020204030204" pitchFamily="49" charset="0"/>
              </a:rPr>
              <a:t>.niveauEau=</a:t>
            </a:r>
            <a:r>
              <a:rPr lang="fr-FR" dirty="0">
                <a:solidFill>
                  <a:srgbClr val="0000FF"/>
                </a:solidFill>
                <a:latin typeface="Consolas" panose="020B0609020204030204" pitchFamily="49" charset="0"/>
              </a:rPr>
              <a:t>this</a:t>
            </a:r>
            <a:r>
              <a:rPr lang="fr-FR" dirty="0">
                <a:solidFill>
                  <a:srgbClr val="000000"/>
                </a:solidFill>
                <a:latin typeface="Consolas" panose="020B0609020204030204" pitchFamily="49" charset="0"/>
              </a:rPr>
              <a:t>.senseWaterLevel();</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private</a:t>
            </a:r>
            <a:r>
              <a:rPr lang="fr-FR" dirty="0">
                <a:solidFill>
                  <a:srgbClr val="000000"/>
                </a:solidFill>
                <a:latin typeface="Consolas" panose="020B0609020204030204" pitchFamily="49" charset="0"/>
              </a:rPr>
              <a:t> senseWaterLevel(){}</a:t>
            </a:r>
          </a:p>
          <a:p>
            <a:pPr marL="0" indent="0">
              <a:buNone/>
            </a:pPr>
            <a:r>
              <a:rPr lang="fr-FR" dirty="0">
                <a:solidFill>
                  <a:srgbClr val="0000FF"/>
                </a:solidFill>
                <a:latin typeface="Consolas" panose="020B0609020204030204" pitchFamily="49" charset="0"/>
              </a:rPr>
              <a:t>  private</a:t>
            </a:r>
            <a:r>
              <a:rPr lang="fr-FR" dirty="0">
                <a:solidFill>
                  <a:srgbClr val="000000"/>
                </a:solidFill>
                <a:latin typeface="Consolas" panose="020B0609020204030204" pitchFamily="49" charset="0"/>
              </a:rPr>
              <a:t> startPump(){}</a:t>
            </a:r>
          </a:p>
          <a:p>
            <a:pPr marL="0" indent="0">
              <a:buNone/>
            </a:pPr>
            <a:r>
              <a:rPr lang="fr-FR" dirty="0">
                <a:solidFill>
                  <a:srgbClr val="0000FF"/>
                </a:solidFill>
                <a:latin typeface="Consolas" panose="020B0609020204030204" pitchFamily="49" charset="0"/>
              </a:rPr>
              <a:t>  private</a:t>
            </a:r>
            <a:r>
              <a:rPr lang="fr-FR" dirty="0">
                <a:solidFill>
                  <a:srgbClr val="000000"/>
                </a:solidFill>
                <a:latin typeface="Consolas" panose="020B0609020204030204" pitchFamily="49" charset="0"/>
              </a:rPr>
              <a:t> startHeater(){}</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makeCofe(){</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this</a:t>
            </a:r>
            <a:r>
              <a:rPr lang="fr-FR" dirty="0">
                <a:solidFill>
                  <a:srgbClr val="000000"/>
                </a:solidFill>
                <a:latin typeface="Consolas" panose="020B0609020204030204" pitchFamily="49" charset="0"/>
              </a:rPr>
              <a:t>.startHeater();</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this</a:t>
            </a:r>
            <a:r>
              <a:rPr lang="fr-FR" dirty="0">
                <a:solidFill>
                  <a:srgbClr val="000000"/>
                </a:solidFill>
                <a:latin typeface="Consolas" panose="020B0609020204030204" pitchFamily="49" charset="0"/>
              </a:rPr>
              <a:t>.startPump();</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13" name="Rectangle 12">
            <a:extLst>
              <a:ext uri="{FF2B5EF4-FFF2-40B4-BE49-F238E27FC236}">
                <a16:creationId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4" name="Rectangle 13">
            <a:extLst>
              <a:ext uri="{FF2B5EF4-FFF2-40B4-BE49-F238E27FC236}">
                <a16:creationId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cxnSp>
        <p:nvCxnSpPr>
          <p:cNvPr id="17" name="Connecteur droit avec flèche 16">
            <a:extLst>
              <a:ext uri="{FF2B5EF4-FFF2-40B4-BE49-F238E27FC236}">
                <a16:creationId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n'est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fait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a:t>private </a:t>
            </a:r>
            <a:r>
              <a:rPr lang="fr-FR" dirty="0"/>
              <a:t>il sont </a:t>
            </a:r>
            <a:r>
              <a:rPr lang="fr-FR" b="1" dirty="0"/>
              <a:t>inaccessibles</a:t>
            </a:r>
          </a:p>
          <a:p>
            <a:pPr lvl="4"/>
            <a:r>
              <a:rPr lang="fr-FR" dirty="0"/>
              <a:t>Notion d’heritage</a:t>
            </a:r>
          </a:p>
          <a:p>
            <a:pPr lvl="4"/>
            <a:r>
              <a:rPr lang="fr-FR" dirty="0"/>
              <a:t>Notion de </a:t>
            </a:r>
            <a:r>
              <a:rPr lang="fr-FR" b="1" dirty="0"/>
              <a:t>protected</a:t>
            </a:r>
          </a:p>
          <a:p>
            <a:pPr lvl="4"/>
            <a:endParaRPr lang="fr-FR" b="1" dirty="0"/>
          </a:p>
          <a:p>
            <a:pPr lvl="2"/>
            <a:r>
              <a:rPr lang="fr-FR" dirty="0"/>
              <a:t>Des champs / fonctions public, protected </a:t>
            </a:r>
          </a:p>
          <a:p>
            <a:pPr lvl="3"/>
            <a:r>
              <a:rPr lang="fr-FR" dirty="0"/>
              <a:t>Permettant l’héritage aux futures extensions</a:t>
            </a:r>
          </a:p>
          <a:p>
            <a:pPr lvl="3"/>
            <a:r>
              <a:rPr lang="fr-FR" b="1" dirty="0"/>
              <a:t>Redéfinition</a:t>
            </a:r>
            <a:r>
              <a:rPr lang="fr-FR" dirty="0"/>
              <a:t> de la manière de faire le café</a:t>
            </a:r>
          </a:p>
          <a:p>
            <a:pPr lvl="4"/>
            <a:r>
              <a:rPr lang="fr-FR" dirty="0"/>
              <a:t>Notions d</a:t>
            </a:r>
            <a:r>
              <a:rPr lang="fr-FR" b="1" dirty="0"/>
              <a:t>’override</a:t>
            </a:r>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futures générations de pleinement hérité de leurs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padHolder: PadHolder;</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insertDoset(pad:CoffePad){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makeCofe(){</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this</a:t>
            </a:r>
            <a:r>
              <a:rPr lang="fr-FR" dirty="0">
                <a:solidFill>
                  <a:srgbClr val="000000"/>
                </a:solidFill>
                <a:latin typeface="Consolas" panose="020B0609020204030204" pitchFamily="49" charset="0"/>
              </a:rPr>
              <a:t>.cofee=</a:t>
            </a:r>
            <a:r>
              <a:rPr lang="fr-FR" dirty="0">
                <a:solidFill>
                  <a:srgbClr val="0000FF"/>
                </a:solidFill>
                <a:latin typeface="Consolas" panose="020B0609020204030204" pitchFamily="49" charset="0"/>
              </a:rPr>
              <a:t> this</a:t>
            </a:r>
            <a:r>
              <a:rPr lang="fr-FR" dirty="0">
                <a:solidFill>
                  <a:srgbClr val="000000"/>
                </a:solidFill>
                <a:latin typeface="Consolas" panose="020B0609020204030204" pitchFamily="49" charset="0"/>
              </a:rPr>
              <a:t>.padHolder.coffe;</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this</a:t>
            </a:r>
            <a:r>
              <a:rPr lang="fr-FR" dirty="0">
                <a:solidFill>
                  <a:srgbClr val="000000"/>
                </a:solidFill>
                <a:latin typeface="Consolas" panose="020B0609020204030204" pitchFamily="49" charset="0"/>
              </a:rPr>
              <a:t>.startHeater(97);</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this</a:t>
            </a:r>
            <a:r>
              <a:rPr lang="fr-FR" dirty="0">
                <a:solidFill>
                  <a:srgbClr val="000000"/>
                </a:solidFill>
                <a:latin typeface="Consolas" panose="020B0609020204030204" pitchFamily="49" charset="0"/>
              </a:rPr>
              <a:t>.startPump(255);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Ils peuvent grâce à </a:t>
            </a:r>
            <a:r>
              <a:rPr lang="fr-FR" sz="2000" b="1" dirty="0">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a16="http://schemas.microsoft.com/office/drawing/2014/main" id="{9DFD0402-DE4C-40A6-ADB7-0513FDA291AF}"/>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créé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a:t>enum</a:t>
            </a:r>
            <a:r>
              <a:rPr lang="fr-FR" dirty="0"/>
              <a:t> qui définit juste une catégorisation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from</a:t>
            </a:r>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ExportedThing{};</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DefaultExported{…;}</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{ExportedThing}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DefaultExported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9E592-5E93-4431-8B1D-3E3EA213C437}"/>
              </a:ext>
            </a:extLst>
          </p:cNvPr>
          <p:cNvSpPr>
            <a:spLocks noGrp="1"/>
          </p:cNvSpPr>
          <p:nvPr>
            <p:ph type="title"/>
          </p:nvPr>
        </p:nvSpPr>
        <p:spPr/>
        <p:txBody>
          <a:bodyPr/>
          <a:lstStyle/>
          <a:p>
            <a:r>
              <a:rPr lang="fr-FR" dirty="0"/>
              <a:t>tsc</a:t>
            </a:r>
          </a:p>
        </p:txBody>
      </p:sp>
      <p:sp>
        <p:nvSpPr>
          <p:cNvPr id="3" name="Espace réservé du contenu 2">
            <a:extLst>
              <a:ext uri="{FF2B5EF4-FFF2-40B4-BE49-F238E27FC236}">
                <a16:creationId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tsc) vérifie l’intégrité de forme des variables</a:t>
            </a:r>
          </a:p>
          <a:p>
            <a:pPr lvl="1"/>
            <a:r>
              <a:rPr lang="fr-FR" dirty="0"/>
              <a:t>Un fichier tsconfig.json qui spécifie :</a:t>
            </a:r>
          </a:p>
          <a:p>
            <a:pPr lvl="3"/>
            <a:r>
              <a:rPr lang="fr-FR" dirty="0"/>
              <a:t>Le type de sortie </a:t>
            </a:r>
          </a:p>
          <a:p>
            <a:pPr lvl="3"/>
            <a:r>
              <a:rPr lang="fr-FR" dirty="0"/>
              <a:t>Les fonctionnalités  prendre en charge ,…</a:t>
            </a:r>
          </a:p>
          <a:p>
            <a:pPr lvl="2"/>
            <a:endParaRPr lang="fr-FR" dirty="0"/>
          </a:p>
          <a:p>
            <a:pPr lvl="2"/>
            <a:r>
              <a:rPr lang="fr-FR" dirty="0"/>
              <a:t>Il se génère aisément grâce à </a:t>
            </a:r>
            <a:r>
              <a:rPr lang="fr-FR" b="1" i="1" dirty="0"/>
              <a:t>tsc --init</a:t>
            </a:r>
          </a:p>
          <a:p>
            <a:pPr lvl="1"/>
            <a:endParaRPr lang="fr-FR" dirty="0"/>
          </a:p>
          <a:p>
            <a:pPr lvl="1"/>
            <a:r>
              <a:rPr lang="fr-FR" dirty="0"/>
              <a:t>Attention cette phase de compilation garanti uniquement l’intégrité des types jusqu’à la transpilation</a:t>
            </a:r>
          </a:p>
          <a:p>
            <a:pPr marL="1828800" lvl="4" indent="0">
              <a:buNone/>
            </a:pPr>
            <a:endParaRPr lang="fr-FR" dirty="0"/>
          </a:p>
          <a:p>
            <a:pPr lvl="4"/>
            <a:r>
              <a:rPr lang="fr-FR" dirty="0"/>
              <a:t>Le code sera </a:t>
            </a:r>
            <a:r>
              <a:rPr lang="fr-FR" b="1" dirty="0"/>
              <a:t>exécuté</a:t>
            </a:r>
            <a:r>
              <a:rPr lang="fr-FR" dirty="0"/>
              <a:t> avec une version </a:t>
            </a:r>
            <a:r>
              <a:rPr lang="fr-FR" b="1" dirty="0"/>
              <a:t>js généré</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5EE08A-B849-45BC-842B-BFBDA79A4097}"/>
              </a:ext>
            </a:extLst>
          </p:cNvPr>
          <p:cNvSpPr>
            <a:spLocks noGrp="1"/>
          </p:cNvSpPr>
          <p:nvPr>
            <p:ph type="title"/>
          </p:nvPr>
        </p:nvSpPr>
        <p:spPr/>
        <p:txBody>
          <a:bodyPr/>
          <a:lstStyle/>
          <a:p>
            <a:r>
              <a:rPr lang="fr-FR" dirty="0"/>
              <a:t>Tscconfig.json</a:t>
            </a:r>
          </a:p>
        </p:txBody>
      </p:sp>
      <p:sp>
        <p:nvSpPr>
          <p:cNvPr id="5" name="Espace réservé du contenu 4">
            <a:extLst>
              <a:ext uri="{FF2B5EF4-FFF2-40B4-BE49-F238E27FC236}">
                <a16:creationId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tsc</a:t>
            </a:r>
          </a:p>
        </p:txBody>
      </p:sp>
      <p:sp>
        <p:nvSpPr>
          <p:cNvPr id="6" name="Espace réservé du contenu 5">
            <a:extLst>
              <a:ext uri="{FF2B5EF4-FFF2-40B4-BE49-F238E27FC236}">
                <a16:creationId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tscconfig.json generer par tsc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"compilerOptions"</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"incremental": true, /* Enable incremental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"target"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Specify ECMAScript target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"commonjs"</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generation: 'none','commonjs','amd'*/</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Specify library files to be included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"allowJs": true,     /* Allow javascript files to be compiled.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"checkJs": true,     /* Report errors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"outFile": "./",     /* Concatenate and emit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"outDir": "./",      /* Redirect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"rootDir": "./",     /* Specify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"removeComments": true,    /* Do not emit comments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"noEmit": true,            /* Do not emit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"isolatedModules": true,   /* Transpile each file as a separate module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Experimental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"experimentalDecorators": true,/* Enables support for ES7 decorators.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"emitDecoratorMetadata": true, /* Enables support for emitting type of </a:t>
            </a:r>
          </a:p>
          <a:p>
            <a:pPr marL="0" indent="0">
              <a:buNone/>
            </a:pPr>
            <a:r>
              <a:rPr lang="fr-FR" dirty="0">
                <a:solidFill>
                  <a:srgbClr val="008000"/>
                </a:solidFill>
                <a:latin typeface="Consolas" panose="020B0609020204030204" pitchFamily="49" charset="0"/>
              </a:rPr>
              <a:t>				decorators.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a16="http://schemas.microsoft.com/office/drawing/2014/main" id="{71FA469B-BD25-4A73-B4BF-9BD7177521B4}"/>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sgbdr, aux sensors,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631833"/>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dirty="0"/>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(Wikipedia). Basé sur des standards et protocoles ouverts (cf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(RESTFull),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a16="http://schemas.microsoft.com/office/drawing/2014/main"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a:t>T</a:t>
            </a:r>
            <a:r>
              <a:rPr lang="fr-FR" dirty="0"/>
              <a:t>ranfert</a:t>
            </a:r>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uri</a:t>
            </a:r>
          </a:p>
          <a:p>
            <a:pPr lvl="3"/>
            <a:r>
              <a:rPr lang="fr-FR" dirty="0"/>
              <a:t>Appelé </a:t>
            </a:r>
            <a:r>
              <a:rPr lang="fr-FR" i="1" dirty="0"/>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a:t>C</a:t>
            </a:r>
            <a:r>
              <a:rPr lang="fr-FR" dirty="0"/>
              <a:t>reate </a:t>
            </a:r>
          </a:p>
          <a:p>
            <a:pPr lvl="1"/>
            <a:r>
              <a:rPr lang="fr-FR" sz="3200" b="1" dirty="0"/>
              <a:t>R</a:t>
            </a:r>
            <a:r>
              <a:rPr lang="fr-FR" dirty="0"/>
              <a:t>ead</a:t>
            </a:r>
          </a:p>
          <a:p>
            <a:pPr lvl="1"/>
            <a:r>
              <a:rPr lang="fr-FR" sz="3200" b="1" dirty="0"/>
              <a:t>U</a:t>
            </a:r>
            <a:r>
              <a:rPr lang="fr-FR" dirty="0"/>
              <a:t>pdate</a:t>
            </a:r>
          </a:p>
          <a:p>
            <a:pPr lvl="1"/>
            <a:r>
              <a:rPr lang="fr-FR" sz="3200" b="1" dirty="0"/>
              <a:t>D</a:t>
            </a:r>
            <a:r>
              <a:rPr lang="fr-FR" dirty="0"/>
              <a:t>elete</a:t>
            </a:r>
          </a:p>
          <a:p>
            <a:pPr lvl="1"/>
            <a:endParaRPr lang="fr-FR" dirty="0"/>
          </a:p>
          <a:p>
            <a:r>
              <a:rPr lang="fr-FR" dirty="0"/>
              <a:t>Accès à une ressource par HTTP</a:t>
            </a:r>
          </a:p>
          <a:p>
            <a:pPr lvl="1"/>
            <a:r>
              <a:rPr lang="fr-FR" dirty="0"/>
              <a:t>Méthodes HTTP</a:t>
            </a:r>
          </a:p>
          <a:p>
            <a:pPr lvl="2"/>
            <a:r>
              <a:rPr lang="fr-FR" dirty="0"/>
              <a:t>POST      (</a:t>
            </a:r>
            <a:r>
              <a:rPr lang="fr-FR" sz="2600" b="1" dirty="0"/>
              <a:t>c</a:t>
            </a:r>
            <a:r>
              <a:rPr lang="fr-FR" dirty="0"/>
              <a:t>reate) </a:t>
            </a:r>
          </a:p>
          <a:p>
            <a:pPr lvl="2"/>
            <a:r>
              <a:rPr lang="fr-FR" dirty="0"/>
              <a:t>GET 	     </a:t>
            </a:r>
            <a:r>
              <a:rPr lang="fr-FR" sz="1900" dirty="0"/>
              <a:t>(</a:t>
            </a:r>
            <a:r>
              <a:rPr lang="fr-FR" sz="2200" b="1" dirty="0"/>
              <a:t>r</a:t>
            </a:r>
            <a:r>
              <a:rPr lang="fr-FR" sz="1900" dirty="0"/>
              <a:t>ead)</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a:t>d</a:t>
            </a:r>
            <a:r>
              <a:rPr lang="fr-FR" sz="1900" dirty="0"/>
              <a:t>elete)</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dirty="0"/>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types de webservices</a:t>
            </a:r>
          </a:p>
          <a:p>
            <a:pPr lvl="2"/>
            <a:r>
              <a:rPr lang="fr-FR" dirty="0"/>
              <a:t>SOAP</a:t>
            </a:r>
          </a:p>
          <a:p>
            <a:pPr lvl="2"/>
            <a:r>
              <a:rPr lang="fr-FR" dirty="0"/>
              <a:t>REST</a:t>
            </a:r>
          </a:p>
          <a:p>
            <a:r>
              <a:rPr lang="fr-FR" dirty="0"/>
              <a:t>La réserve </a:t>
            </a:r>
          </a:p>
          <a:p>
            <a:pPr lvl="2"/>
            <a:r>
              <a:rPr lang="fr-FR" dirty="0"/>
              <a:t>Votre partie applicative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(WebServiceDefinitionLayer)</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différents types</a:t>
            </a:r>
            <a:r>
              <a:rPr lang="fr-FR" dirty="0">
                <a:solidFill>
                  <a:schemeClr val="tx1"/>
                </a:solidFill>
              </a:rPr>
              <a:t>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components </a:t>
            </a:r>
          </a:p>
          <a:p>
            <a:pPr lvl="2"/>
            <a:endParaRPr lang="fr-FR" dirty="0"/>
          </a:p>
          <a:p>
            <a:r>
              <a:rPr lang="fr-FR" dirty="0"/>
              <a:t>Qui s’occupera du </a:t>
            </a:r>
            <a:r>
              <a:rPr lang="fr-FR" b="1" i="1" dirty="0"/>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a:t>componentDidMount</a:t>
            </a:r>
          </a:p>
          <a:p>
            <a:pPr lvl="3"/>
            <a:r>
              <a:rPr lang="fr-FR" dirty="0"/>
              <a:t>Initial fetch for a component and son</a:t>
            </a:r>
          </a:p>
          <a:p>
            <a:pPr lvl="1"/>
            <a:endParaRPr lang="fr-FR" dirty="0"/>
          </a:p>
          <a:p>
            <a:pPr lvl="1"/>
            <a:r>
              <a:rPr lang="fr-FR" sz="2200" dirty="0"/>
              <a:t>await / async (es7/ts)</a:t>
            </a:r>
          </a:p>
          <a:p>
            <a:pPr lvl="2"/>
            <a:r>
              <a:rPr lang="fr-FR" sz="1900" b="1" dirty="0"/>
              <a:t>async</a:t>
            </a:r>
            <a:r>
              <a:rPr lang="fr-FR" sz="1900" dirty="0"/>
              <a:t> componentDidMount</a:t>
            </a:r>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him</a:t>
            </a:r>
          </a:p>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 and then()?</a:t>
            </a:r>
          </a:p>
        </p:txBody>
      </p:sp>
    </p:spTree>
    <p:extLst>
      <p:ext uri="{BB962C8B-B14F-4D97-AF65-F5344CB8AC3E}">
        <p14:creationId xmlns:p14="http://schemas.microsoft.com/office/powerpoint/2010/main" val="216895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l’intégration de rest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l’accès aux données nous privilégierons le rest</a:t>
            </a:r>
          </a:p>
          <a:p>
            <a:pPr lvl="2"/>
            <a:r>
              <a:rPr lang="fr-FR" dirty="0"/>
              <a:t>Les échanges XML sont plus durs à  mettre en œuvre et demande plus de ressources que je le JSON</a:t>
            </a:r>
          </a:p>
          <a:p>
            <a:r>
              <a:rPr lang="fr-FR" dirty="0"/>
              <a:t>En js Historiquement les appelles http(sync et async) étaient fait par xhr (ou XmlHttpRequest)</a:t>
            </a:r>
          </a:p>
          <a:p>
            <a:pPr lvl="2"/>
            <a:r>
              <a:rPr lang="fr-FR" b="1" dirty="0"/>
              <a:t>Xhr</a:t>
            </a:r>
          </a:p>
          <a:p>
            <a:pPr lvl="3"/>
            <a:r>
              <a:rPr lang="fr-FR" dirty="0"/>
              <a:t>Async grâce à onreadystatechange</a:t>
            </a:r>
          </a:p>
          <a:p>
            <a:pPr lvl="3"/>
            <a:r>
              <a:rPr lang="fr-FR" dirty="0"/>
              <a:t>Prise en charge : fortement compatible</a:t>
            </a:r>
          </a:p>
          <a:p>
            <a:pPr lvl="2"/>
            <a:r>
              <a:rPr lang="fr-FR" b="1" dirty="0"/>
              <a:t>Fetch</a:t>
            </a:r>
            <a:r>
              <a:rPr lang="fr-FR" dirty="0"/>
              <a:t> Une nouvelle approche est disponible </a:t>
            </a:r>
          </a:p>
          <a:p>
            <a:pPr marL="914400" lvl="2" indent="0">
              <a:buNone/>
            </a:pPr>
            <a:r>
              <a:rPr lang="fr-FR" dirty="0"/>
              <a:t>dès es6 </a:t>
            </a:r>
          </a:p>
          <a:p>
            <a:pPr lvl="3"/>
            <a:r>
              <a:rPr lang="fr-FR" dirty="0"/>
              <a:t>Approche async promise avec then()</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fetch</a:t>
            </a:r>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20000"/>
          </a:bodyPr>
          <a:lstStyle/>
          <a:p>
            <a:r>
              <a:rPr lang="fr-FR" dirty="0"/>
              <a:t>Method GET par défaut</a:t>
            </a:r>
          </a:p>
          <a:p>
            <a:pPr lvl="1"/>
            <a:r>
              <a:rPr lang="fr-FR" dirty="0"/>
              <a:t>1</a:t>
            </a:r>
            <a:r>
              <a:rPr lang="fr-FR" baseline="30000" dirty="0"/>
              <a:t>er</a:t>
            </a:r>
            <a:r>
              <a:rPr lang="fr-FR" dirty="0"/>
              <a:t> then : pour convertir un stream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then : traitement après conversion</a:t>
            </a:r>
          </a:p>
          <a:p>
            <a:pPr lvl="1"/>
            <a:endParaRPr lang="fr-FR" dirty="0"/>
          </a:p>
          <a:p>
            <a:pPr lvl="1"/>
            <a:r>
              <a:rPr lang="fr-FR" dirty="0"/>
              <a:t>Un objet de configuration de la demande peut être fournit en 2eme arg de fetch</a:t>
            </a:r>
          </a:p>
          <a:p>
            <a:pPr lvl="2"/>
            <a:r>
              <a:rPr lang="fr-FR" altLang="fr-FR" dirty="0">
                <a:solidFill>
                  <a:srgbClr val="000000"/>
                </a:solidFill>
                <a:latin typeface="Inconsolata"/>
              </a:rPr>
              <a:t>fetch('</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JSON.stringify(opts)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.then(…)</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myImage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document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objectURL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990055"/>
                </a:solidFill>
                <a:effectLst/>
                <a:latin typeface="Consolas" panose="020B0609020204030204" pitchFamily="49" charset="0"/>
              </a:rPr>
              <a: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src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une ressource générique sur le json-server</a:t>
            </a:r>
          </a:p>
          <a:p>
            <a:pPr lvl="1"/>
            <a:endParaRPr lang="fr-FR" dirty="0"/>
          </a:p>
          <a:p>
            <a:pPr lvl="1"/>
            <a:r>
              <a:rPr lang="fr-FR" dirty="0"/>
              <a:t>Exécuter un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a16="http://schemas.microsoft.com/office/drawing/2014/main"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a16="http://schemas.microsoft.com/office/drawing/2014/main"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a:t>Scafolding d’une appli</a:t>
            </a:r>
          </a:p>
          <a:p>
            <a:pPr lvl="2"/>
            <a:r>
              <a:rPr lang="fr-FR" dirty="0"/>
              <a:t>Dissociation code react / static asserts</a:t>
            </a:r>
          </a:p>
          <a:p>
            <a:pPr lvl="2"/>
            <a:r>
              <a:rPr lang="fr-FR" dirty="0"/>
              <a:t>Building</a:t>
            </a:r>
          </a:p>
          <a:p>
            <a:pPr lvl="2"/>
            <a:r>
              <a:rPr lang="fr-FR" dirty="0"/>
              <a:t>Serve</a:t>
            </a:r>
          </a:p>
          <a:p>
            <a:pPr lvl="2"/>
            <a:r>
              <a:rPr lang="fr-FR" dirty="0"/>
              <a:t>Webpack, pré-configurer</a:t>
            </a:r>
          </a:p>
          <a:p>
            <a:pPr lvl="2"/>
            <a:r>
              <a:rPr lang="fr-FR" dirty="0"/>
              <a:t>Ejection possible de CRA</a:t>
            </a:r>
          </a:p>
          <a:p>
            <a:pPr lvl="2"/>
            <a:endParaRPr lang="fr-FR" dirty="0"/>
          </a:p>
          <a:p>
            <a:pPr lvl="2"/>
            <a:r>
              <a:rPr lang="fr-FR" dirty="0"/>
              <a:t>Commande </a:t>
            </a:r>
          </a:p>
          <a:p>
            <a:pPr lvl="3"/>
            <a:r>
              <a:rPr lang="fr-FR" dirty="0"/>
              <a:t>npx create-react-app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js/ts, elle permet</a:t>
            </a:r>
          </a:p>
          <a:p>
            <a:pPr lvl="2"/>
            <a:r>
              <a:rPr lang="fr-FR" dirty="0"/>
              <a:t>De créer des applications clientes web</a:t>
            </a:r>
          </a:p>
          <a:p>
            <a:pPr lvl="3"/>
            <a:endParaRPr lang="fr-FR" dirty="0"/>
          </a:p>
          <a:p>
            <a:pPr lvl="3"/>
            <a:r>
              <a:rPr lang="fr-FR" dirty="0"/>
              <a:t>Créer de petits composants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a16="http://schemas.microsoft.com/office/drawing/2014/main"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a:t>Scafolding d’une appli react-nativeBuilding</a:t>
            </a:r>
          </a:p>
          <a:p>
            <a:pPr lvl="2"/>
            <a:r>
              <a:rPr lang="fr-FR" dirty="0"/>
              <a:t>Serve</a:t>
            </a:r>
          </a:p>
          <a:p>
            <a:pPr lvl="2"/>
            <a:r>
              <a:rPr lang="fr-FR" dirty="0"/>
              <a:t>Compilation &amp; Simulation sur android (win &amp; mac)</a:t>
            </a:r>
          </a:p>
          <a:p>
            <a:pPr lvl="2"/>
            <a:r>
              <a:rPr lang="fr-FR" dirty="0"/>
              <a:t>Compilation et simulation ios (xcode mac)</a:t>
            </a:r>
          </a:p>
          <a:p>
            <a:pPr lvl="2"/>
            <a:r>
              <a:rPr lang="fr-FR" dirty="0"/>
              <a:t>Ejection possible de CRNA</a:t>
            </a:r>
          </a:p>
          <a:p>
            <a:pPr lvl="2"/>
            <a:endParaRPr lang="fr-FR" dirty="0"/>
          </a:p>
          <a:p>
            <a:pPr lvl="2"/>
            <a:r>
              <a:rPr lang="fr-FR" dirty="0"/>
              <a:t>Commande </a:t>
            </a:r>
          </a:p>
          <a:p>
            <a:pPr lvl="3"/>
            <a:r>
              <a:rPr lang="fr-FR" dirty="0"/>
              <a:t>npx create-react-native-app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1982A1-A753-4F32-B465-A0C1A5F3FA86}"/>
              </a:ext>
            </a:extLst>
          </p:cNvPr>
          <p:cNvSpPr>
            <a:spLocks noGrp="1"/>
          </p:cNvSpPr>
          <p:nvPr>
            <p:ph type="title"/>
          </p:nvPr>
        </p:nvSpPr>
        <p:spPr/>
        <p:txBody>
          <a:bodyPr/>
          <a:lstStyle/>
          <a:p>
            <a:r>
              <a:rPr lang="fr-FR" dirty="0"/>
              <a:t>Mise en place d’une appli</a:t>
            </a:r>
          </a:p>
        </p:txBody>
      </p:sp>
      <p:sp>
        <p:nvSpPr>
          <p:cNvPr id="3" name="Espace réservé du contenu 2">
            <a:extLst>
              <a:ext uri="{FF2B5EF4-FFF2-40B4-BE49-F238E27FC236}">
                <a16:creationId xmlns:a16="http://schemas.microsoft.com/office/drawing/2014/main"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create react app</a:t>
            </a:r>
          </a:p>
          <a:p>
            <a:pPr marL="0" indent="0" algn="ctr">
              <a:buNone/>
            </a:pPr>
            <a:r>
              <a:rPr lang="fr-FR" u="sng" dirty="0"/>
              <a:t>npx create-react-app app</a:t>
            </a:r>
          </a:p>
          <a:p>
            <a:pPr marL="0" indent="0" algn="ctr">
              <a:buNone/>
            </a:pPr>
            <a:endParaRPr lang="fr-FR" u="sng" dirty="0"/>
          </a:p>
          <a:p>
            <a:pPr lvl="1"/>
            <a:r>
              <a:rPr lang="fr-FR" dirty="0"/>
              <a:t>Installation automatique de dépendances : </a:t>
            </a:r>
          </a:p>
          <a:p>
            <a:pPr lvl="2"/>
            <a:r>
              <a:rPr lang="fr-FR" dirty="0"/>
              <a:t>Cra-template, modele type de structure d’app react(structure de fichiers)</a:t>
            </a:r>
          </a:p>
          <a:p>
            <a:pPr lvl="2"/>
            <a:r>
              <a:rPr lang="fr-FR" dirty="0"/>
              <a:t>Babel et configuration</a:t>
            </a:r>
          </a:p>
          <a:p>
            <a:pPr lvl="2"/>
            <a:r>
              <a:rPr lang="fr-FR" dirty="0"/>
              <a:t>React script(build,serve, …)</a:t>
            </a:r>
          </a:p>
          <a:p>
            <a:pPr lvl="2"/>
            <a:r>
              <a:rPr lang="fr-FR" dirty="0"/>
              <a:t>React dom (react.createElement(),…)</a:t>
            </a:r>
          </a:p>
          <a:p>
            <a:pPr lvl="2"/>
            <a:endParaRPr lang="fr-FR" dirty="0"/>
          </a:p>
          <a:p>
            <a:pPr lvl="1"/>
            <a:r>
              <a:rPr lang="fr-FR" dirty="0"/>
              <a:t>Cra-template sera supprimer une fois l’app créer</a:t>
            </a:r>
          </a:p>
        </p:txBody>
      </p:sp>
      <p:sp>
        <p:nvSpPr>
          <p:cNvPr id="8" name="Rectangle 7">
            <a:extLst>
              <a:ext uri="{FF2B5EF4-FFF2-40B4-BE49-F238E27FC236}">
                <a16:creationId xmlns:a16="http://schemas.microsoft.com/office/drawing/2014/main"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cra-template...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D1B1EE-CE65-4353-BFBA-AABEF80E244A}"/>
              </a:ext>
            </a:extLst>
          </p:cNvPr>
          <p:cNvSpPr>
            <a:spLocks noGrp="1"/>
          </p:cNvSpPr>
          <p:nvPr>
            <p:ph type="title"/>
          </p:nvPr>
        </p:nvSpPr>
        <p:spPr/>
        <p:txBody>
          <a:bodyPr/>
          <a:lstStyle/>
          <a:p>
            <a:r>
              <a:rPr lang="fr-FR" dirty="0"/>
              <a:t>Cra scripts commandes</a:t>
            </a:r>
          </a:p>
        </p:txBody>
      </p:sp>
      <p:sp>
        <p:nvSpPr>
          <p:cNvPr id="3" name="Espace réservé du contenu 2">
            <a:extLst>
              <a:ext uri="{FF2B5EF4-FFF2-40B4-BE49-F238E27FC236}">
                <a16:creationId xmlns:a16="http://schemas.microsoft.com/office/drawing/2014/main"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a:t>Websync</a:t>
            </a:r>
          </a:p>
          <a:p>
            <a:r>
              <a:rPr lang="fr-FR" dirty="0"/>
              <a:t>Build</a:t>
            </a:r>
          </a:p>
          <a:p>
            <a:pPr lvl="2"/>
            <a:r>
              <a:rPr lang="fr-FR" dirty="0"/>
              <a:t>Build la version mimifier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a16="http://schemas.microsoft.com/office/drawing/2014/main" id="{2680EF28-31BE-4AF7-ACE7-C5B537BB79F0}"/>
              </a:ext>
            </a:extLst>
          </p:cNvPr>
          <p:cNvSpPr>
            <a:spLocks noGrp="1"/>
          </p:cNvSpPr>
          <p:nvPr>
            <p:ph idx="1"/>
          </p:nvPr>
        </p:nvSpPr>
        <p:spPr/>
        <p:txBody>
          <a:bodyPr>
            <a:normAutofit lnSpcReduction="10000"/>
          </a:bodyPr>
          <a:lstStyle/>
          <a:p>
            <a:r>
              <a:rPr lang="fr-FR" dirty="0"/>
              <a:t>folders</a:t>
            </a:r>
          </a:p>
          <a:p>
            <a:pPr lvl="1"/>
            <a:r>
              <a:rPr lang="fr-FR" dirty="0"/>
              <a:t>node_modules</a:t>
            </a:r>
          </a:p>
          <a:p>
            <a:pPr lvl="2"/>
            <a:r>
              <a:rPr lang="fr-FR" dirty="0"/>
              <a:t>Modules nodes (nécessaire a node js, create react app et autres lib, …)</a:t>
            </a:r>
          </a:p>
          <a:p>
            <a:pPr lvl="1"/>
            <a:endParaRPr lang="fr-FR" dirty="0"/>
          </a:p>
          <a:p>
            <a:pPr lvl="1"/>
            <a:r>
              <a:rPr lang="fr-FR" dirty="0"/>
              <a:t>public</a:t>
            </a:r>
          </a:p>
          <a:p>
            <a:pPr lvl="2"/>
            <a:r>
              <a:rPr lang="fr-FR" dirty="0"/>
              <a:t>Static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scss / jsx / ts/tsx…</a:t>
            </a:r>
          </a:p>
        </p:txBody>
      </p:sp>
      <p:pic>
        <p:nvPicPr>
          <p:cNvPr id="10" name="Espace réservé du contenu 9">
            <a:extLst>
              <a:ext uri="{FF2B5EF4-FFF2-40B4-BE49-F238E27FC236}">
                <a16:creationId xmlns:a16="http://schemas.microsoft.com/office/drawing/2014/main"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.scss/.css</a:t>
            </a:r>
          </a:p>
          <a:p>
            <a:pPr lvl="4"/>
            <a:r>
              <a:rPr lang="fr-FR" dirty="0"/>
              <a:t>Description du comportement </a:t>
            </a:r>
          </a:p>
          <a:p>
            <a:pPr marL="1828800" lvl="4" indent="0">
              <a:buNone/>
            </a:pPr>
            <a:r>
              <a:rPr lang="fr-FR" dirty="0"/>
              <a:t>css du composant</a:t>
            </a:r>
          </a:p>
          <a:p>
            <a:pPr lvl="3"/>
            <a:r>
              <a:rPr lang="fr-FR" dirty="0"/>
              <a:t>.js / .jsx / (.ts*) / </a:t>
            </a:r>
            <a:r>
              <a:rPr lang="fr-FR" b="1" u="sng" dirty="0"/>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a16="http://schemas.microsoft.com/office/drawing/2014/main" id="{6ED60102-9740-4C75-A075-38AD06E5755A}"/>
              </a:ext>
            </a:extLst>
          </p:cNvPr>
          <p:cNvSpPr>
            <a:spLocks noGrp="1"/>
          </p:cNvSpPr>
          <p:nvPr>
            <p:ph sz="quarter" idx="13"/>
          </p:nvPr>
        </p:nvSpPr>
        <p:spPr/>
        <p:txBody>
          <a:bodyPr/>
          <a:lstStyle/>
          <a:p>
            <a:r>
              <a:rPr lang="fr-FR" dirty="0"/>
              <a:t>Structure generer par CRA pour le repertoire src</a:t>
            </a:r>
          </a:p>
          <a:p>
            <a:pPr lvl="1"/>
            <a:endParaRPr lang="fr-FR" dirty="0"/>
          </a:p>
        </p:txBody>
      </p:sp>
      <p:pic>
        <p:nvPicPr>
          <p:cNvPr id="11" name="Espace réservé du contenu 9">
            <a:extLst>
              <a:ext uri="{FF2B5EF4-FFF2-40B4-BE49-F238E27FC236}">
                <a16:creationId xmlns:a16="http://schemas.microsoft.com/office/drawing/2014/main"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a16="http://schemas.microsoft.com/office/drawing/2014/main"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a:t>Jsx/ts   	     css/scss/…</a:t>
            </a:r>
          </a:p>
        </p:txBody>
      </p:sp>
      <p:grpSp>
        <p:nvGrpSpPr>
          <p:cNvPr id="18" name="Groupe 17">
            <a:extLst>
              <a:ext uri="{FF2B5EF4-FFF2-40B4-BE49-F238E27FC236}">
                <a16:creationId xmlns:a16="http://schemas.microsoft.com/office/drawing/2014/main"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a16="http://schemas.microsoft.com/office/drawing/2014/main"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a16="http://schemas.microsoft.com/office/drawing/2014/main"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a:t>Feature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a16="http://schemas.microsoft.com/office/drawing/2014/main"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a16="http://schemas.microsoft.com/office/drawing/2014/main"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a16="http://schemas.microsoft.com/office/drawing/2014/main"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dirty="0"/>
          </a:p>
        </p:txBody>
      </p:sp>
      <p:sp>
        <p:nvSpPr>
          <p:cNvPr id="8" name="Étoile : 24 branches 7">
            <a:extLst>
              <a:ext uri="{FF2B5EF4-FFF2-40B4-BE49-F238E27FC236}">
                <a16:creationId xmlns:a16="http://schemas.microsoft.com/office/drawing/2014/main"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lines</a:t>
            </a:r>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id="{26310439-8EFF-4E11-89B0-547EFC1F5C54}"/>
              </a:ext>
            </a:extLst>
          </p:cNvPr>
          <p:cNvSpPr>
            <a:spLocks noGrp="1"/>
          </p:cNvSpPr>
          <p:nvPr>
            <p:ph idx="1"/>
          </p:nvPr>
        </p:nvSpPr>
        <p:spPr/>
        <p:txBody>
          <a:bodyPr>
            <a:normAutofit fontScale="62500" lnSpcReduction="20000"/>
          </a:bodyPr>
          <a:lstStyle/>
          <a:p>
            <a:r>
              <a:rPr lang="fr-FR" dirty="0"/>
              <a:t>Un component</a:t>
            </a:r>
          </a:p>
          <a:p>
            <a:pPr lvl="1"/>
            <a:r>
              <a:rPr lang="fr-FR" dirty="0"/>
              <a:t>Evolue dans un fichier qui lui est propre</a:t>
            </a:r>
          </a:p>
          <a:p>
            <a:pPr lvl="1"/>
            <a:endParaRPr lang="fr-FR" dirty="0"/>
          </a:p>
          <a:p>
            <a:pPr lvl="1"/>
            <a:r>
              <a:rPr lang="fr-FR" dirty="0"/>
              <a:t>Reçoit des props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simples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id="{E0CD2EEA-970F-44E6-87CC-02B934B4C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id="{B7AC5413-6CFE-4AC5-BC64-EBA74C1E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id="{7D90A2B1-A282-4CB9-BDA9-85B920585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id="{8965572C-FAFE-4B56-9A62-416EA6F4E2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id="{12A8DEA5-DB91-4F5F-830C-36A4E32FB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id="{F7CFB1C0-0CE3-4EA6-A889-D012897378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a16="http://schemas.microsoft.com/office/drawing/2014/main"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a16="http://schemas.microsoft.com/office/drawing/2014/main" id="{363662A0-B699-48ED-B669-2E13FF2088F2}"/>
              </a:ext>
            </a:extLst>
          </p:cNvPr>
          <p:cNvSpPr>
            <a:spLocks noGrp="1"/>
          </p:cNvSpPr>
          <p:nvPr>
            <p:ph sz="half" idx="2"/>
          </p:nvPr>
        </p:nvSpPr>
        <p:spPr/>
        <p:txBody>
          <a:bodyPr>
            <a:normAutofit fontScale="92500" lnSpcReduction="20000"/>
          </a:bodyPr>
          <a:lstStyle/>
          <a:p>
            <a:r>
              <a:rPr lang="fr-FR" dirty="0"/>
              <a:t>Reçoit des props </a:t>
            </a:r>
          </a:p>
          <a:p>
            <a:pPr lvl="1"/>
            <a:r>
              <a:rPr lang="fr-FR" dirty="0"/>
              <a:t>Dans l’argument d’entrée de la fonction</a:t>
            </a:r>
          </a:p>
          <a:p>
            <a:endParaRPr lang="fr-FR" dirty="0"/>
          </a:p>
          <a:p>
            <a:r>
              <a:rPr lang="fr-FR" dirty="0"/>
              <a:t>Sans état interne</a:t>
            </a:r>
          </a:p>
          <a:p>
            <a:pPr lvl="1"/>
            <a:r>
              <a:rPr lang="fr-FR" dirty="0"/>
              <a:t>Stateless </a:t>
            </a:r>
            <a:r>
              <a:rPr lang="fr-FR" i="1" dirty="0"/>
              <a:t>ou gestion Hook</a:t>
            </a:r>
          </a:p>
          <a:p>
            <a:endParaRPr lang="fr-FR" dirty="0"/>
          </a:p>
          <a:p>
            <a:r>
              <a:rPr lang="fr-FR" b="1" dirty="0"/>
              <a:t>return</a:t>
            </a:r>
            <a:r>
              <a:rPr lang="fr-FR" dirty="0"/>
              <a:t> le contenu du composant assemblé avec ses props</a:t>
            </a:r>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a16="http://schemas.microsoft.com/office/drawing/2014/main"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a16="http://schemas.microsoft.com/office/drawing/2014/main" id="{043A25DE-7B42-4B1A-A4DE-8EDDC10CE479}"/>
              </a:ext>
            </a:extLst>
          </p:cNvPr>
          <p:cNvSpPr>
            <a:spLocks noGrp="1"/>
          </p:cNvSpPr>
          <p:nvPr>
            <p:ph sz="quarter" idx="4"/>
          </p:nvPr>
        </p:nvSpPr>
        <p:spPr/>
        <p:txBody>
          <a:bodyPr>
            <a:normAutofit fontScale="92500" lnSpcReduction="20000"/>
          </a:bodyPr>
          <a:lstStyle/>
          <a:p>
            <a:r>
              <a:rPr lang="fr-FR" dirty="0"/>
              <a:t>Reçoit des props</a:t>
            </a:r>
          </a:p>
          <a:p>
            <a:pPr lvl="1"/>
            <a:r>
              <a:rPr lang="fr-FR" dirty="0"/>
              <a:t>Dans le constructeur </a:t>
            </a:r>
            <a:r>
              <a:rPr lang="fr-FR" sz="1400" b="1" dirty="0"/>
              <a:t>(constructor)</a:t>
            </a:r>
            <a:r>
              <a:rPr lang="fr-FR" dirty="0"/>
              <a:t> de la class</a:t>
            </a:r>
          </a:p>
          <a:p>
            <a:endParaRPr lang="fr-FR" dirty="0"/>
          </a:p>
          <a:p>
            <a:r>
              <a:rPr lang="fr-FR" dirty="0"/>
              <a:t>Avec ou sans états interne</a:t>
            </a:r>
          </a:p>
          <a:p>
            <a:pPr lvl="1"/>
            <a:r>
              <a:rPr lang="fr-FR" dirty="0"/>
              <a:t>Statefull/stateless</a:t>
            </a:r>
          </a:p>
          <a:p>
            <a:pPr lvl="1"/>
            <a:r>
              <a:rPr lang="fr-FR" dirty="0"/>
              <a:t>this.setState(), this.state</a:t>
            </a:r>
          </a:p>
          <a:p>
            <a:endParaRPr lang="fr-FR" dirty="0"/>
          </a:p>
          <a:p>
            <a:r>
              <a:rPr lang="fr-FR" dirty="0"/>
              <a:t>Possède une fonction </a:t>
            </a:r>
            <a:r>
              <a:rPr lang="fr-FR" b="1" dirty="0"/>
              <a:t>render()</a:t>
            </a:r>
            <a:r>
              <a:rPr lang="fr-FR" dirty="0"/>
              <a:t> qui retourne le contenu du composant assemblé avec props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from ‘./folder/file’</a:t>
            </a:r>
          </a:p>
          <a:p>
            <a:pPr lvl="1"/>
            <a:r>
              <a:rPr lang="fr-FR" dirty="0"/>
              <a:t>css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MonComposant </a:t>
            </a:r>
          </a:p>
        </p:txBody>
      </p:sp>
      <p:pic>
        <p:nvPicPr>
          <p:cNvPr id="9" name="Image 8">
            <a:extLst>
              <a:ext uri="{FF2B5EF4-FFF2-40B4-BE49-F238E27FC236}">
                <a16:creationId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a16="http://schemas.microsoft.com/office/drawing/2014/main"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props</a:t>
            </a:r>
          </a:p>
          <a:p>
            <a:pPr lvl="2"/>
            <a:r>
              <a:rPr lang="fr-FR" dirty="0"/>
              <a:t>Affichage des props</a:t>
            </a:r>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a16="http://schemas.microsoft.com/office/drawing/2014/main"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ts (webpack/babel)</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a16="http://schemas.microsoft.com/office/drawing/2014/main"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a:solidFill>
                  <a:srgbClr val="79B6F2"/>
                </a:solidFill>
                <a:latin typeface="source-code-pro"/>
              </a:rPr>
              <a:t>ActionLink</a:t>
            </a:r>
            <a:r>
              <a:rPr lang="fr-FR" altLang="fr-FR" dirty="0">
                <a:solidFill>
                  <a:srgbClr val="88C6BE"/>
                </a:solidFill>
                <a:latin typeface="source-code-pro"/>
              </a:rPr>
              <a:t>(props)</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props);</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a:solidFill>
                  <a:srgbClr val="C5A5C5"/>
                </a:solidFill>
                <a:latin typeface="source-code-pro"/>
              </a:rPr>
              <a:t>onClick</a:t>
            </a:r>
            <a:r>
              <a:rPr lang="fr-FR" altLang="fr-FR" sz="3200" b="1" dirty="0">
                <a:solidFill>
                  <a:srgbClr val="88C6BE"/>
                </a:solidFill>
                <a:latin typeface="source-code-pro"/>
              </a:rPr>
              <a:t>={</a:t>
            </a:r>
            <a:r>
              <a:rPr lang="fr-FR" altLang="fr-FR" sz="3200" b="1" dirty="0">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{props.value}</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a:t>onClick={monHandleClick}</a:t>
            </a:r>
          </a:p>
          <a:p>
            <a:pPr lvl="2"/>
            <a:r>
              <a:rPr lang="fr-FR" dirty="0"/>
              <a:t>onChange={handleChange}</a:t>
            </a:r>
          </a:p>
          <a:p>
            <a:pPr lvl="2"/>
            <a:r>
              <a:rPr lang="fr-FR" dirty="0"/>
              <a:t>…</a:t>
            </a:r>
          </a:p>
          <a:p>
            <a:endParaRPr lang="fr-FR" dirty="0"/>
          </a:p>
          <a:p>
            <a:r>
              <a:rPr lang="fr-FR" dirty="0"/>
              <a:t>Les events onClick, onChange, … existent que sur les éléments html.</a:t>
            </a:r>
          </a:p>
          <a:p>
            <a:endParaRPr lang="fr-FR" dirty="0"/>
          </a:p>
          <a:p>
            <a:r>
              <a:rPr lang="fr-FR" dirty="0"/>
              <a:t>Sur vos component à vous de les implanter en </a:t>
            </a:r>
          </a:p>
          <a:p>
            <a:pPr lvl="2"/>
            <a:r>
              <a:rPr lang="fr-FR" dirty="0"/>
              <a:t>envoyant par les props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/*comm.*/</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jsx </a:t>
            </a:r>
          </a:p>
          <a:p>
            <a:pPr lvl="3"/>
            <a:r>
              <a:rPr lang="fr-FR" sz="2800" b="1" dirty="0">
                <a:sym typeface="Wingdings" panose="05000000000000000000" pitchFamily="2" charset="2"/>
              </a:rPr>
              <a:t>{</a:t>
            </a:r>
            <a:r>
              <a:rPr lang="fr-FR" dirty="0">
                <a:sym typeface="Wingdings" panose="05000000000000000000" pitchFamily="2" charset="2"/>
              </a:rPr>
              <a:t> monarray.map(e=&gt;{&lt;balise/&gt;}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App(props)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parcour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props.logos.map(</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xhtml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className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style={{textAlign:’center’, fontWeight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a:t>Composant.jsx </a:t>
            </a:r>
          </a:p>
          <a:p>
            <a:pPr marL="396875" lvl="7" indent="0">
              <a:buNone/>
            </a:pPr>
            <a:r>
              <a:rPr lang="fr-FR" b="1" dirty="0"/>
              <a:t>Import</a:t>
            </a:r>
            <a:r>
              <a:rPr lang="fr-FR" dirty="0"/>
              <a:t> MonComponent </a:t>
            </a:r>
            <a:r>
              <a:rPr lang="fr-FR" b="1" dirty="0"/>
              <a:t>from</a:t>
            </a:r>
            <a:r>
              <a:rPr lang="fr-FR" dirty="0"/>
              <a:t> ’./moncomponent/moncomponent’</a:t>
            </a:r>
          </a:p>
          <a:p>
            <a:pPr marL="396875" lvl="7" indent="0">
              <a:buNone/>
            </a:pPr>
            <a:r>
              <a:rPr lang="fr-FR" b="1" dirty="0"/>
              <a:t>function</a:t>
            </a:r>
            <a:r>
              <a:rPr lang="fr-FR" dirty="0"/>
              <a:t>(props){ </a:t>
            </a:r>
          </a:p>
          <a:p>
            <a:pPr marL="396875" lvl="7" indent="0">
              <a:buNone/>
            </a:pPr>
            <a:r>
              <a:rPr lang="fr-FR" dirty="0"/>
              <a:t>	</a:t>
            </a:r>
            <a:r>
              <a:rPr lang="fr-FR" b="1" dirty="0"/>
              <a:t>return</a:t>
            </a:r>
            <a:r>
              <a:rPr lang="fr-FR" dirty="0"/>
              <a:t> (&lt;MonComponent valeur1={Objet/funct}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props</a:t>
            </a:r>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id="{5DF836F7-5BF8-49A5-B0A8-E2A00364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a:t>React.Component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lnSpcReduction="10000"/>
          </a:bodyPr>
          <a:lstStyle/>
          <a:p>
            <a:r>
              <a:rPr lang="fr-FR" dirty="0"/>
              <a:t>Contrôle du type de contenu pour les props :</a:t>
            </a:r>
          </a:p>
          <a:p>
            <a:pPr lvl="2"/>
            <a:r>
              <a:rPr lang="fr-FR" dirty="0"/>
              <a:t>propsType</a:t>
            </a:r>
          </a:p>
          <a:p>
            <a:pPr lvl="2"/>
            <a:r>
              <a:rPr lang="fr-FR" dirty="0"/>
              <a:t>isRequired</a:t>
            </a:r>
          </a:p>
          <a:p>
            <a:pPr lvl="3"/>
            <a:r>
              <a:rPr lang="fr-FR" dirty="0"/>
              <a:t>Sur tous les types</a:t>
            </a:r>
          </a:p>
          <a:p>
            <a:pPr lvl="3"/>
            <a:r>
              <a:rPr lang="fr-FR" b="1" dirty="0"/>
              <a:t>Rend obligatoire, si pas présent = facultatif </a:t>
            </a:r>
          </a:p>
          <a:p>
            <a:pPr lvl="2"/>
            <a:r>
              <a:rPr lang="fr-FR" dirty="0"/>
              <a:t>Types existant :</a:t>
            </a:r>
          </a:p>
          <a:p>
            <a:pPr lvl="3"/>
            <a:r>
              <a:rPr lang="fr-FR" dirty="0"/>
              <a:t>string</a:t>
            </a:r>
          </a:p>
          <a:p>
            <a:pPr lvl="3"/>
            <a:r>
              <a:rPr lang="fr-FR" dirty="0"/>
              <a:t>number</a:t>
            </a:r>
          </a:p>
          <a:p>
            <a:pPr lvl="3"/>
            <a:r>
              <a:rPr lang="fr-FR" dirty="0"/>
              <a:t>object</a:t>
            </a:r>
          </a:p>
          <a:p>
            <a:pPr lvl="3"/>
            <a:r>
              <a:rPr lang="fr-FR" dirty="0"/>
              <a:t>Array</a:t>
            </a:r>
          </a:p>
          <a:p>
            <a:pPr lvl="3"/>
            <a:r>
              <a:rPr lang="fr-FR" dirty="0"/>
              <a:t>Bool</a:t>
            </a:r>
          </a:p>
          <a:p>
            <a:pPr lvl="3"/>
            <a:r>
              <a:rPr lang="fr-FR" dirty="0"/>
              <a:t>Func, …</a:t>
            </a:r>
          </a:p>
          <a:p>
            <a:pPr lvl="7"/>
            <a:endParaRPr lang="fr-FR" b="1" i="1" dirty="0"/>
          </a:p>
        </p:txBody>
      </p:sp>
      <p:sp>
        <p:nvSpPr>
          <p:cNvPr id="6" name="Étoile : 24 branches 5">
            <a:extLst>
              <a:ext uri="{FF2B5EF4-FFF2-40B4-BE49-F238E27FC236}">
                <a16:creationId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PropTypes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React.Component {  …  }</a:t>
            </a:r>
          </a:p>
          <a:p>
            <a:pPr marL="396875" lvl="7">
              <a:spcBef>
                <a:spcPct val="20000"/>
              </a:spcBef>
            </a:pPr>
            <a:endParaRPr lang="fr-FR" sz="2000" b="1" i="1" dirty="0">
              <a:solidFill>
                <a:prstClr val="black"/>
              </a:solidFill>
            </a:endParaRPr>
          </a:p>
          <a:p>
            <a:pPr marL="396875" lvl="7">
              <a:spcBef>
                <a:spcPct val="20000"/>
              </a:spcBef>
            </a:pPr>
            <a:r>
              <a:rPr lang="fr-FR" sz="2000" b="1" i="1" dirty="0">
                <a:solidFill>
                  <a:prstClr val="black"/>
                </a:solidFill>
              </a:rPr>
              <a:t>Greeting.propTypes = {</a:t>
            </a:r>
          </a:p>
          <a:p>
            <a:pPr marL="396875" lvl="7">
              <a:spcBef>
                <a:spcPct val="20000"/>
              </a:spcBef>
            </a:pPr>
            <a:r>
              <a:rPr lang="fr-FR" sz="2000" b="1" i="1" dirty="0">
                <a:solidFill>
                  <a:prstClr val="black"/>
                </a:solidFill>
              </a:rPr>
              <a:t>  </a:t>
            </a:r>
            <a:r>
              <a:rPr lang="fr-FR" sz="2000" dirty="0">
                <a:solidFill>
                  <a:prstClr val="black"/>
                </a:solidFill>
              </a:rPr>
              <a:t>name: PropTypes.string</a:t>
            </a: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defaultPropsType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a:bodyPr>
          <a:lstStyle/>
          <a:p>
            <a:r>
              <a:rPr lang="fr-FR" dirty="0"/>
              <a:t>Contrôle du contenu des props :</a:t>
            </a:r>
          </a:p>
          <a:p>
            <a:pPr lvl="2"/>
            <a:r>
              <a:rPr lang="fr-FR" dirty="0"/>
              <a:t>Positionner des valeurs si elles ne sont pas fournient dans les props lors de la création du composant &lt;MonCmp …/&gt;</a:t>
            </a:r>
          </a:p>
          <a:p>
            <a:pPr lvl="2"/>
            <a:r>
              <a:rPr lang="fr-FR" dirty="0"/>
              <a:t>Même fonctionnement que propsType mais avec des valeurs, au lieu des types</a:t>
            </a:r>
          </a:p>
          <a:p>
            <a:pPr lvl="7"/>
            <a:endParaRPr lang="fr-FR" b="1" i="1" dirty="0"/>
          </a:p>
          <a:p>
            <a:pPr lvl="7"/>
            <a:r>
              <a:rPr lang="fr-FR" b="1" i="1" dirty="0"/>
              <a:t>Composant.js</a:t>
            </a:r>
          </a:p>
          <a:p>
            <a:pPr marL="396875" lvl="7" indent="0">
              <a:buNone/>
            </a:pPr>
            <a:r>
              <a:rPr lang="fr-FR" dirty="0"/>
              <a:t>	Greeting.defaultProps = {</a:t>
            </a:r>
          </a:p>
          <a:p>
            <a:pPr marL="396875" lvl="7" indent="0">
              <a:buNone/>
            </a:pPr>
            <a:r>
              <a:rPr lang="fr-FR" dirty="0"/>
              <a:t>  		name: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a:t>Cmp.jsx</a:t>
            </a:r>
          </a:p>
          <a:p>
            <a:pPr marL="396875" lvl="7" indent="0">
              <a:buNone/>
            </a:pPr>
            <a:r>
              <a:rPr lang="fr-FR" dirty="0"/>
              <a:t>Class Cmp extends React.component{</a:t>
            </a:r>
          </a:p>
          <a:p>
            <a:pPr marL="396875" lvl="7" indent="0">
              <a:buNone/>
            </a:pPr>
            <a:r>
              <a:rPr lang="fr-FR" dirty="0"/>
              <a:t>	constructor(){</a:t>
            </a:r>
          </a:p>
          <a:p>
            <a:pPr marL="396875" lvl="7" indent="0">
              <a:buNone/>
            </a:pPr>
            <a:r>
              <a:rPr lang="fr-FR" dirty="0"/>
              <a:t>		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this.setState({})</a:t>
            </a:r>
          </a:p>
          <a:p>
            <a:pPr lvl="1"/>
            <a:r>
              <a:rPr lang="fr-FR" dirty="0"/>
              <a:t>Gestion async du changement</a:t>
            </a:r>
          </a:p>
          <a:p>
            <a:pPr lvl="2"/>
            <a:r>
              <a:rPr lang="fr-FR" dirty="0"/>
              <a:t>Déclenchement des fonction de cycle de vie (</a:t>
            </a:r>
            <a:r>
              <a:rPr lang="fr-FR" sz="1900" b="1" i="1" dirty="0"/>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props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id="{F37FD016-8412-42E4-B616-EF17B18BFA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l’éco-système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a:t>Webpack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a:t>webpack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ts en js </a:t>
            </a:r>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a16="http://schemas.microsoft.com/office/drawing/2014/main"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way binding </a:t>
            </a:r>
            <a:r>
              <a:rPr lang="fr-FR" dirty="0"/>
              <a:t>est présent grâce à :</a:t>
            </a:r>
          </a:p>
          <a:p>
            <a:pPr lvl="2"/>
            <a:r>
              <a:rPr lang="fr-FR" dirty="0"/>
              <a:t>Affiche la valeur de l’etat dans l’input</a:t>
            </a:r>
          </a:p>
          <a:p>
            <a:pPr lvl="2"/>
            <a:r>
              <a:rPr lang="fr-FR" dirty="0"/>
              <a:t>&lt;input value={this.state.value}/&gt;</a:t>
            </a:r>
          </a:p>
          <a:p>
            <a:pPr lvl="1"/>
            <a:endParaRPr lang="fr-FR" dirty="0"/>
          </a:p>
          <a:p>
            <a:pPr lvl="1"/>
            <a:r>
              <a:rPr lang="fr-FR" dirty="0"/>
              <a:t>Méthode de </a:t>
            </a:r>
            <a:r>
              <a:rPr lang="fr-FR" b="1" i="1" dirty="0"/>
              <a:t>two way binding :</a:t>
            </a:r>
          </a:p>
          <a:p>
            <a:pPr marL="1790700" lvl="1" indent="-1608138">
              <a:buNone/>
            </a:pPr>
            <a:r>
              <a:rPr lang="fr-FR" dirty="0"/>
              <a:t>Chaque champs possède leur propre déclencheur d’événement </a:t>
            </a:r>
          </a:p>
          <a:p>
            <a:pPr marL="1790700" lvl="1" indent="-1608138">
              <a:buNone/>
            </a:pPr>
            <a:r>
              <a:rPr lang="fr-FR" dirty="0"/>
              <a:t>		onChange pour effectuer la modification du state/store</a:t>
            </a:r>
          </a:p>
          <a:p>
            <a:pPr marL="2598738" lvl="2"/>
            <a:r>
              <a:rPr lang="fr-FR" dirty="0"/>
              <a:t>&lt;input value={this.state.value} onchange={this.evtfunct}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a16="http://schemas.microsoft.com/office/drawing/2014/main"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E7E9443-FEDF-42EA-B3A5-721B200A56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C4C09D-3221-4B08-B3DE-4DB670043088}"/>
              </a:ext>
            </a:extLst>
          </p:cNvPr>
          <p:cNvSpPr>
            <a:spLocks noGrp="1"/>
          </p:cNvSpPr>
          <p:nvPr>
            <p:ph type="title"/>
          </p:nvPr>
        </p:nvSpPr>
        <p:spPr/>
        <p:txBody>
          <a:bodyPr/>
          <a:lstStyle/>
          <a:p>
            <a:r>
              <a:rPr lang="fr-FR" dirty="0"/>
              <a:t>Tp faire un composant formulaire</a:t>
            </a:r>
          </a:p>
        </p:txBody>
      </p:sp>
      <p:sp>
        <p:nvSpPr>
          <p:cNvPr id="3" name="Espace réservé du contenu 2">
            <a:extLst>
              <a:ext uri="{FF2B5EF4-FFF2-40B4-BE49-F238E27FC236}">
                <a16:creationId xmlns:a16="http://schemas.microsoft.com/office/drawing/2014/main"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Slider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a:t>componentDidMount</a:t>
            </a:r>
          </a:p>
          <a:p>
            <a:pPr lvl="3"/>
            <a:r>
              <a:rPr lang="fr-FR" dirty="0"/>
              <a:t>Initial fetch for a component and son</a:t>
            </a:r>
          </a:p>
          <a:p>
            <a:pPr lvl="1"/>
            <a:endParaRPr lang="fr-FR" dirty="0"/>
          </a:p>
          <a:p>
            <a:pPr lvl="1"/>
            <a:r>
              <a:rPr lang="fr-FR" sz="2200" dirty="0"/>
              <a:t>await / async (es7/ts)</a:t>
            </a:r>
          </a:p>
          <a:p>
            <a:pPr lvl="2"/>
            <a:r>
              <a:rPr lang="fr-FR" sz="1900" b="1" dirty="0"/>
              <a:t>async</a:t>
            </a:r>
            <a:r>
              <a:rPr lang="fr-FR" sz="1900" dirty="0"/>
              <a:t> componentDidMount</a:t>
            </a:r>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him</a:t>
            </a:r>
          </a:p>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 and then()?</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EABEF-698F-4AC7-B7AB-791D3CC93C96}"/>
              </a:ext>
            </a:extLst>
          </p:cNvPr>
          <p:cNvSpPr>
            <a:spLocks noGrp="1"/>
          </p:cNvSpPr>
          <p:nvPr>
            <p:ph type="title"/>
          </p:nvPr>
        </p:nvSpPr>
        <p:spPr/>
        <p:txBody>
          <a:bodyPr/>
          <a:lstStyle/>
          <a:p>
            <a:r>
              <a:rPr lang="fr-FR" dirty="0"/>
              <a:t>Tp fetch</a:t>
            </a:r>
          </a:p>
        </p:txBody>
      </p:sp>
      <p:sp>
        <p:nvSpPr>
          <p:cNvPr id="3" name="Espace réservé du contenu 2">
            <a:extLst>
              <a:ext uri="{FF2B5EF4-FFF2-40B4-BE49-F238E27FC236}">
                <a16:creationId xmlns:a16="http://schemas.microsoft.com/office/drawing/2014/main"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a:t>fetch </a:t>
            </a:r>
            <a:r>
              <a:rPr lang="fr-FR" dirty="0"/>
              <a:t>aux </a:t>
            </a:r>
            <a:r>
              <a:rPr lang="fr-FR" b="1" dirty="0"/>
              <a:t>xhr</a:t>
            </a:r>
          </a:p>
          <a:p>
            <a:pPr lvl="1"/>
            <a:endParaRPr lang="fr-FR" dirty="0"/>
          </a:p>
          <a:p>
            <a:r>
              <a:rPr lang="fr-FR" dirty="0"/>
              <a:t>Implémenter objet crud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 réseaux?</a:t>
            </a:r>
          </a:p>
          <a:p>
            <a:pPr lvl="2"/>
            <a:r>
              <a:rPr lang="fr-FR" dirty="0"/>
              <a:t>API fetch</a:t>
            </a:r>
          </a:p>
          <a:p>
            <a:pPr lvl="2"/>
            <a:r>
              <a:rPr lang="fr-FR" dirty="0"/>
              <a:t>Xhr</a:t>
            </a:r>
          </a:p>
          <a:p>
            <a:r>
              <a:rPr lang="fr-FR" dirty="0"/>
              <a:t>Comment parler en composants?</a:t>
            </a:r>
          </a:p>
          <a:p>
            <a:pPr lvl="2"/>
            <a:r>
              <a:rPr lang="fr-FR" dirty="0"/>
              <a:t>Les props</a:t>
            </a:r>
          </a:p>
          <a:p>
            <a:pPr lvl="3"/>
            <a:r>
              <a:rPr lang="fr-FR" dirty="0"/>
              <a:t>Envois de fonction de « </a:t>
            </a:r>
            <a:r>
              <a:rPr lang="fr-FR" i="1" dirty="0"/>
              <a:t>callbak </a:t>
            </a:r>
            <a:r>
              <a:rPr lang="fr-FR" dirty="0"/>
              <a:t>»</a:t>
            </a:r>
          </a:p>
          <a:p>
            <a:pPr lvl="1"/>
            <a:endParaRPr lang="fr-FR" dirty="0"/>
          </a:p>
          <a:p>
            <a:pPr lvl="1"/>
            <a:r>
              <a:rPr lang="fr-FR" dirty="0"/>
              <a:t>Approche HighOrderComponent</a:t>
            </a:r>
          </a:p>
          <a:p>
            <a:pPr lvl="3"/>
            <a:r>
              <a:rPr lang="fr-FR" dirty="0"/>
              <a:t>On parle de wrapper de component</a:t>
            </a:r>
          </a:p>
          <a:p>
            <a:pPr lvl="3"/>
            <a:r>
              <a:rPr lang="fr-FR" dirty="0"/>
              <a:t>Un composant gérant un enfant, connu ou passé en children,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redux, mobx, …</a:t>
            </a:r>
          </a:p>
        </p:txBody>
      </p:sp>
      <p:sp>
        <p:nvSpPr>
          <p:cNvPr id="4" name="Phylactère : pensées 3">
            <a:extLst>
              <a:ext uri="{FF2B5EF4-FFF2-40B4-BE49-F238E27FC236}">
                <a16:creationId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e 7">
            <a:extLst>
              <a:ext uri="{FF2B5EF4-FFF2-40B4-BE49-F238E27FC236}">
                <a16:creationId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&lt;HighOrder&gt;</a:t>
              </a:r>
            </a:p>
            <a:p>
              <a:pPr algn="ctr"/>
              <a:endParaRPr lang="fr-FR" sz="1200" dirty="0"/>
            </a:p>
            <a:p>
              <a:pPr algn="ctr"/>
              <a:endParaRPr lang="fr-FR" sz="1200" dirty="0"/>
            </a:p>
            <a:p>
              <a:pPr algn="ctr"/>
              <a:r>
                <a:rPr lang="fr-FR" sz="1200" dirty="0"/>
                <a:t>&lt;/HighOrder&gt;</a:t>
              </a:r>
            </a:p>
          </p:txBody>
        </p:sp>
        <p:sp>
          <p:nvSpPr>
            <p:cNvPr id="7" name="Rectangle : coins arrondis 6">
              <a:extLst>
                <a:ext uri="{FF2B5EF4-FFF2-40B4-BE49-F238E27FC236}">
                  <a16:creationId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id="{35AADD75-E52A-4509-BBB2-889BD0BF2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étatiques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a:t>yarn : </a:t>
            </a:r>
            <a:r>
              <a:rPr lang="fr-FR" i="1" dirty="0"/>
              <a:t>yarn add react-router-dom</a:t>
            </a:r>
          </a:p>
          <a:p>
            <a:pPr lvl="3"/>
            <a:r>
              <a:rPr lang="fr-FR" dirty="0"/>
              <a:t>Npm :npm install --save  react-router-dom</a:t>
            </a:r>
          </a:p>
          <a:p>
            <a:pPr lvl="2"/>
            <a:r>
              <a:rPr lang="fr-FR" dirty="0"/>
              <a:t>Imports :</a:t>
            </a:r>
          </a:p>
          <a:p>
            <a:pPr lvl="3"/>
            <a:r>
              <a:rPr lang="fr-FR" b="1" dirty="0"/>
              <a:t>Import</a:t>
            </a:r>
            <a:r>
              <a:rPr lang="fr-FR" dirty="0"/>
              <a:t> {Link,Route,Switch,BrowserRouter as Router} </a:t>
            </a:r>
            <a:r>
              <a:rPr lang="fr-FR" b="1" dirty="0"/>
              <a:t>from</a:t>
            </a:r>
            <a:r>
              <a:rPr lang="fr-FR" dirty="0"/>
              <a:t> ‘react-router-dom’</a:t>
            </a:r>
          </a:p>
        </p:txBody>
      </p:sp>
      <p:pic>
        <p:nvPicPr>
          <p:cNvPr id="1026" name="Picture 2" descr="GPS Camper 2020 | GPS pour caravane | GPS pour camping-car - TomTom">
            <a:extLst>
              <a:ext uri="{FF2B5EF4-FFF2-40B4-BE49-F238E27FC236}">
                <a16:creationId xmlns:a16="http://schemas.microsoft.com/office/drawing/2014/main"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a:t>BrowserRouter</a:t>
            </a:r>
            <a:r>
              <a:rPr lang="fr-FR" sz="1600" dirty="0"/>
              <a:t>, </a:t>
            </a:r>
          </a:p>
          <a:p>
            <a:pPr lvl="4"/>
            <a:r>
              <a:rPr lang="fr-FR" sz="1200" dirty="0"/>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a:t>Equiv &lt;a href=«  »&gt; sur des chemins virtuels(pas lié à une arborescence de fichier)</a:t>
            </a:r>
          </a:p>
        </p:txBody>
      </p:sp>
      <p:sp>
        <p:nvSpPr>
          <p:cNvPr id="4" name="Espace réservé du contenu 3">
            <a:extLst>
              <a:ext uri="{FF2B5EF4-FFF2-40B4-BE49-F238E27FC236}">
                <a16:creationId xmlns:a16="http://schemas.microsoft.com/office/drawing/2014/main" id="{006CB61C-9182-4DE3-95E8-A11F842869C4}"/>
              </a:ext>
            </a:extLst>
          </p:cNvPr>
          <p:cNvSpPr>
            <a:spLocks noGrp="1"/>
          </p:cNvSpPr>
          <p:nvPr>
            <p:ph sz="quarter" idx="14"/>
          </p:nvPr>
        </p:nvSpPr>
        <p:spPr/>
        <p:txBody>
          <a:bodyPr>
            <a:normAutofit lnSpcReduction="10000"/>
          </a:bodyPr>
          <a:lstStyle/>
          <a:p>
            <a:r>
              <a:rPr lang="fr-FR" dirty="0"/>
              <a:t>Exemple de link:</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0121F2-ADF3-4E82-8E1E-437A55004DD9}"/>
              </a:ext>
            </a:extLst>
          </p:cNvPr>
          <p:cNvSpPr>
            <a:spLocks noGrp="1"/>
          </p:cNvSpPr>
          <p:nvPr>
            <p:ph type="title"/>
          </p:nvPr>
        </p:nvSpPr>
        <p:spPr/>
        <p:txBody>
          <a:bodyPr/>
          <a:lstStyle/>
          <a:p>
            <a:r>
              <a:rPr lang="fr-FR" dirty="0"/>
              <a:t>React-router-dom v6.x</a:t>
            </a:r>
          </a:p>
        </p:txBody>
      </p:sp>
      <p:sp>
        <p:nvSpPr>
          <p:cNvPr id="3" name="Espace réservé du contenu 2">
            <a:extLst>
              <a:ext uri="{FF2B5EF4-FFF2-40B4-BE49-F238E27FC236}">
                <a16:creationId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id="{E61E8250-7C9A-4DCD-964D-843768A8E680}"/>
              </a:ext>
            </a:extLst>
          </p:cNvPr>
          <p:cNvSpPr>
            <a:spLocks noGrp="1"/>
          </p:cNvSpPr>
          <p:nvPr>
            <p:ph sz="quarter" idx="14"/>
          </p:nvPr>
        </p:nvSpPr>
        <p:spPr/>
        <p:txBody>
          <a:bodyPr/>
          <a:lstStyle/>
          <a:p>
            <a:r>
              <a:rPr lang="fr-FR" sz="3600" dirty="0"/>
              <a:t>Attention</a:t>
            </a:r>
          </a:p>
          <a:p>
            <a:pPr marL="0" indent="0">
              <a:buNone/>
            </a:pPr>
            <a:r>
              <a:rPr lang="fr-FR" sz="3600" dirty="0"/>
              <a:t>Changements V6</a:t>
            </a:r>
            <a:endParaRPr lang="fr-FR" dirty="0"/>
          </a:p>
          <a:p>
            <a:pPr lvl="1"/>
            <a:r>
              <a:rPr lang="fr-FR" dirty="0"/>
              <a:t>Routes remplace Switch</a:t>
            </a:r>
          </a:p>
          <a:p>
            <a:pPr lvl="1"/>
            <a:endParaRPr lang="fr-FR" dirty="0"/>
          </a:p>
          <a:p>
            <a:pPr lvl="1"/>
            <a:r>
              <a:rPr lang="fr-FR" dirty="0"/>
              <a:t>Exact a été supprimé de route</a:t>
            </a:r>
          </a:p>
          <a:p>
            <a:pPr lvl="1"/>
            <a:endParaRPr lang="fr-FR" dirty="0"/>
          </a:p>
          <a:p>
            <a:pPr lvl="1"/>
            <a:r>
              <a:rPr lang="fr-FR" dirty="0"/>
              <a:t>Le composant a afficher est dans la props </a:t>
            </a:r>
            <a:r>
              <a:rPr lang="fr-FR" i="1" u="sng" dirty="0"/>
              <a:t>element</a:t>
            </a:r>
          </a:p>
        </p:txBody>
      </p:sp>
      <p:sp>
        <p:nvSpPr>
          <p:cNvPr id="8" name="Rectangle 7">
            <a:extLst>
              <a:ext uri="{FF2B5EF4-FFF2-40B4-BE49-F238E27FC236}">
                <a16:creationId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&lt;Routes&gt;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&lt;/Routes&gt;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435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a16="http://schemas.microsoft.com/office/drawing/2014/main"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props des datas du router, </a:t>
            </a:r>
            <a:r>
              <a:rPr lang="fr-FR" i="1" dirty="0"/>
              <a:t>withRouter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a16="http://schemas.microsoft.com/office/drawing/2014/main"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a16="http://schemas.microsoft.com/office/drawing/2014/main"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TestCmp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br>
              <a:rPr lang="en-US" sz="1400" dirty="0">
                <a:solidFill>
                  <a:srgbClr val="000000"/>
                </a:solidFill>
                <a:latin typeface="Consolas" panose="020B0609020204030204" pitchFamily="49" charset="0"/>
              </a:rPr>
            </a:b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useParams()</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52913</TotalTime>
  <Words>16180</Words>
  <Application>Microsoft Office PowerPoint</Application>
  <PresentationFormat>Grand écran</PresentationFormat>
  <Paragraphs>2831</Paragraphs>
  <Slides>152</Slides>
  <Notes>136</Notes>
  <HiddenSlides>0</HiddenSlides>
  <MMClips>0</MMClips>
  <ScaleCrop>false</ScaleCrop>
  <HeadingPairs>
    <vt:vector size="6" baseType="variant">
      <vt:variant>
        <vt:lpstr>Polices utilisées</vt:lpstr>
      </vt:variant>
      <vt:variant>
        <vt:i4>19</vt:i4>
      </vt:variant>
      <vt:variant>
        <vt:lpstr>Thème</vt:lpstr>
      </vt:variant>
      <vt:variant>
        <vt:i4>3</vt:i4>
      </vt:variant>
      <vt:variant>
        <vt:lpstr>Titres des diapositives</vt:lpstr>
      </vt:variant>
      <vt:variant>
        <vt:i4>152</vt:i4>
      </vt:variant>
    </vt:vector>
  </HeadingPairs>
  <TitlesOfParts>
    <vt:vector size="174" baseType="lpstr">
      <vt:lpstr>Source Code Pro</vt:lpstr>
      <vt:lpstr>Taviraj</vt:lpstr>
      <vt:lpstr>Wingdings</vt:lpstr>
      <vt:lpstr>MS Mincho</vt:lpstr>
      <vt:lpstr>Menlo</vt:lpstr>
      <vt:lpstr>Georgia</vt:lpstr>
      <vt:lpstr>Monaco</vt:lpstr>
      <vt:lpstr>Inconsolata</vt:lpstr>
      <vt:lpstr>Wingdings 2</vt:lpstr>
      <vt:lpstr>inherit</vt:lpstr>
      <vt:lpstr>Permanent Marker</vt:lpstr>
      <vt:lpstr>Aharoni</vt:lpstr>
      <vt:lpstr>Arial Unicode MS</vt:lpstr>
      <vt:lpstr>source-code-pro</vt:lpstr>
      <vt:lpstr>Source Sans Pro</vt:lpstr>
      <vt:lpstr>Consolas</vt:lpstr>
      <vt:lpstr>Calibri</vt:lpstr>
      <vt:lpstr>Arial</vt:lpstr>
      <vt:lpstr>Courier New</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génériques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d’une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React-router-dom v6.x</vt:lpstr>
      <vt:lpstr>Routes &amp; paramètres </vt:lpstr>
      <vt:lpstr>Ecosysteme</vt:lpstr>
      <vt:lpstr>React-bootstrap</vt:lpstr>
      <vt:lpstr>React-map-gl</vt:lpstr>
      <vt:lpstr>react-modal</vt:lpstr>
      <vt:lpstr>Redux</vt:lpstr>
      <vt:lpstr>redux</vt:lpstr>
      <vt:lpstr>State &amp; Store</vt:lpstr>
      <vt:lpstr>Redux devtools</vt:lpstr>
      <vt:lpstr>createStore vs configureStore</vt:lpstr>
      <vt:lpstr>Création de slice/store avec redux toolkit</vt:lpstr>
      <vt:lpstr>React-redux</vt:lpstr>
      <vt:lpstr>React-redux connect()() ancienne bonne pratique</vt:lpstr>
      <vt:lpstr>React-redux by hooks</vt:lpstr>
      <vt:lpstr>Redux-middleware</vt:lpstr>
      <vt:lpstr>Redux thunk</vt:lpstr>
      <vt:lpstr>Redux-thunk syntaxe</vt:lpstr>
      <vt:lpstr>Redux devtools</vt:lpstr>
      <vt:lpstr>electron</vt:lpstr>
      <vt:lpstr>React-pdf</vt:lpstr>
      <vt:lpstr>@react-pdf/renderer</vt:lpstr>
      <vt:lpstr>Conception de pdf</vt:lpstr>
      <vt:lpstr>Pdf styling</vt:lpstr>
      <vt:lpstr>Afficher un modèle</vt:lpstr>
      <vt:lpstr>Télécharger un modèle</vt:lpstr>
      <vt:lpstr>Pdf Document</vt:lpstr>
      <vt:lpstr>Pdf Page</vt:lpstr>
      <vt:lpstr>Pdf View</vt:lpstr>
      <vt:lpstr>Pdf Image</vt:lpstr>
      <vt:lpstr>Pdf Text / Link / Note</vt:lpstr>
      <vt:lpstr>Pdf et les dessins</vt:lpstr>
      <vt:lpstr>@react-pdf mise en œuvre sous CRA</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orsys</cp:lastModifiedBy>
  <cp:revision>213</cp:revision>
  <dcterms:created xsi:type="dcterms:W3CDTF">2020-01-05T23:24:51Z</dcterms:created>
  <dcterms:modified xsi:type="dcterms:W3CDTF">2025-12-17T08:26:34Z</dcterms:modified>
</cp:coreProperties>
</file>